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14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46785" y="312102"/>
            <a:ext cx="10243820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2D75B6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82419" y="5132704"/>
            <a:ext cx="4330065" cy="1002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31-Dec-24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2D75B6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31-Dec-24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2D75B6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31-Dec-24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2D75B6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31-Dec-24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31-Dec-24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72477" y="288607"/>
            <a:ext cx="10647045" cy="634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2D75B6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3090" y="1111567"/>
            <a:ext cx="10952480" cy="478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31-Dec-24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9640" y="6438041"/>
            <a:ext cx="223520" cy="202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25315" y="6450741"/>
            <a:ext cx="683704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65"/>
              </a:lnSpc>
              <a:tabLst>
                <a:tab pos="6756400" algn="l"/>
              </a:tabLst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	</a:t>
            </a:r>
            <a:r>
              <a:rPr sz="1200" spc="-50" dirty="0">
                <a:solidFill>
                  <a:srgbClr val="888888"/>
                </a:solidFill>
                <a:latin typeface="Trebuchet MS"/>
                <a:cs typeface="Trebuchet MS"/>
              </a:rPr>
              <a:t>1</a:t>
            </a:r>
            <a:endParaRPr sz="1200" dirty="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9457" y="1527492"/>
            <a:ext cx="5702300" cy="203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55875" marR="5080" indent="-2543175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sz="4400" spc="114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Arial Black"/>
                <a:cs typeface="Arial Black"/>
              </a:rPr>
              <a:t>Fundamentals </a:t>
            </a:r>
            <a:r>
              <a:rPr sz="4400" spc="-25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endParaRPr sz="4400" dirty="0">
              <a:latin typeface="Arial Black"/>
              <a:cs typeface="Arial Black"/>
            </a:endParaRPr>
          </a:p>
          <a:p>
            <a:pPr marL="120014">
              <a:lnSpc>
                <a:spcPct val="100000"/>
              </a:lnSpc>
            </a:pPr>
            <a:r>
              <a:rPr sz="4400" dirty="0">
                <a:solidFill>
                  <a:srgbClr val="FFFFFF"/>
                </a:solidFill>
                <a:latin typeface="Arial Black"/>
                <a:cs typeface="Arial Black"/>
              </a:rPr>
              <a:t>Machine</a:t>
            </a:r>
            <a:r>
              <a:rPr sz="4400" spc="-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Arial Black"/>
                <a:cs typeface="Arial Black"/>
              </a:rPr>
              <a:t>Learning</a:t>
            </a:r>
            <a:endParaRPr sz="4400" dirty="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ubTitle" idx="4"/>
          </p:nvPr>
        </p:nvSpPr>
        <p:spPr>
          <a:xfrm>
            <a:off x="609601" y="5132704"/>
            <a:ext cx="5302884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38810">
              <a:lnSpc>
                <a:spcPct val="100000"/>
              </a:lnSpc>
              <a:spcBef>
                <a:spcPts val="105"/>
              </a:spcBef>
            </a:pPr>
            <a:r>
              <a:rPr lang="en-IN" sz="3200" b="1" i="1" dirty="0">
                <a:solidFill>
                  <a:srgbClr val="FC5C0B"/>
                </a:solidFill>
                <a:latin typeface="Arial"/>
                <a:cs typeface="Arial"/>
              </a:rPr>
              <a:t>Soumedhik Bharati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5775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15" dirty="0"/>
              <a:t> </a:t>
            </a:r>
            <a:r>
              <a:rPr dirty="0"/>
              <a:t>Use</a:t>
            </a:r>
            <a:r>
              <a:rPr spc="-10" dirty="0"/>
              <a:t> </a:t>
            </a:r>
            <a:r>
              <a:rPr dirty="0"/>
              <a:t>Machine</a:t>
            </a:r>
            <a:r>
              <a:rPr spc="-10" dirty="0"/>
              <a:t> Learning?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3090" y="5825490"/>
            <a:ext cx="3179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AI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Index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2019</a:t>
            </a:r>
            <a:r>
              <a:rPr sz="1800" b="1" spc="-9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Annual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Report.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3974" y="1088598"/>
            <a:ext cx="8820150" cy="46573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849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Applications</a:t>
            </a:r>
            <a:r>
              <a:rPr sz="4000" spc="-20" dirty="0"/>
              <a:t> </a:t>
            </a:r>
            <a:r>
              <a:rPr sz="4000" dirty="0"/>
              <a:t>of</a:t>
            </a:r>
            <a:r>
              <a:rPr sz="4000" spc="200" dirty="0"/>
              <a:t> </a:t>
            </a:r>
            <a:r>
              <a:rPr sz="4000" dirty="0"/>
              <a:t>Machine</a:t>
            </a:r>
            <a:r>
              <a:rPr sz="4000" spc="-20" dirty="0"/>
              <a:t> </a:t>
            </a:r>
            <a:r>
              <a:rPr sz="4000" spc="-10" dirty="0"/>
              <a:t>Learning</a:t>
            </a:r>
            <a:endParaRPr sz="40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9537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spc="80" dirty="0">
                <a:solidFill>
                  <a:srgbClr val="C00000"/>
                </a:solidFill>
                <a:latin typeface="Arial"/>
                <a:cs typeface="Arial"/>
              </a:rPr>
              <a:t>Machine</a:t>
            </a:r>
            <a:r>
              <a:rPr b="1" spc="2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85" dirty="0">
                <a:solidFill>
                  <a:srgbClr val="C00000"/>
                </a:solidFill>
                <a:latin typeface="Arial"/>
                <a:cs typeface="Arial"/>
              </a:rPr>
              <a:t>learning</a:t>
            </a:r>
            <a:r>
              <a:rPr b="1" spc="2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C00000"/>
                </a:solidFill>
                <a:latin typeface="Arial"/>
                <a:cs typeface="Arial"/>
              </a:rPr>
              <a:t>is</a:t>
            </a:r>
            <a:r>
              <a:rPr b="1" spc="2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85" dirty="0">
                <a:solidFill>
                  <a:srgbClr val="C00000"/>
                </a:solidFill>
                <a:latin typeface="Arial"/>
                <a:cs typeface="Arial"/>
              </a:rPr>
              <a:t>currently</a:t>
            </a:r>
            <a:r>
              <a:rPr b="1" spc="2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60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b="1" spc="25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90" dirty="0">
                <a:solidFill>
                  <a:srgbClr val="C00000"/>
                </a:solidFill>
                <a:latin typeface="Arial"/>
                <a:cs typeface="Arial"/>
              </a:rPr>
              <a:t>preferred</a:t>
            </a:r>
            <a:r>
              <a:rPr b="1" spc="2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90" dirty="0">
                <a:solidFill>
                  <a:srgbClr val="C00000"/>
                </a:solidFill>
                <a:latin typeface="Arial"/>
                <a:cs typeface="Arial"/>
              </a:rPr>
              <a:t>approach</a:t>
            </a:r>
            <a:r>
              <a:rPr b="1" spc="25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55" dirty="0">
                <a:solidFill>
                  <a:srgbClr val="C00000"/>
                </a:solidFill>
                <a:latin typeface="Arial"/>
                <a:cs typeface="Arial"/>
              </a:rPr>
              <a:t>in</a:t>
            </a:r>
            <a:r>
              <a:rPr b="1" spc="25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65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b="1" spc="25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85" dirty="0">
                <a:solidFill>
                  <a:srgbClr val="C00000"/>
                </a:solidFill>
                <a:latin typeface="Arial"/>
                <a:cs typeface="Arial"/>
              </a:rPr>
              <a:t>following </a:t>
            </a:r>
            <a:r>
              <a:rPr b="1" spc="-10" dirty="0">
                <a:solidFill>
                  <a:srgbClr val="C00000"/>
                </a:solidFill>
                <a:latin typeface="Arial"/>
                <a:cs typeface="Arial"/>
              </a:rPr>
              <a:t>domains:</a:t>
            </a: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b="1" spc="-10" dirty="0">
              <a:solidFill>
                <a:srgbClr val="C00000"/>
              </a:solidFill>
              <a:latin typeface="Arial"/>
              <a:cs typeface="Arial"/>
            </a:endParaRPr>
          </a:p>
          <a:p>
            <a:pPr marL="526415" indent="-513715">
              <a:lnSpc>
                <a:spcPct val="100000"/>
              </a:lnSpc>
              <a:buClr>
                <a:srgbClr val="000000"/>
              </a:buClr>
              <a:buAutoNum type="arabicParenR"/>
              <a:tabLst>
                <a:tab pos="526415" algn="l"/>
              </a:tabLst>
            </a:pPr>
            <a:r>
              <a:rPr sz="2800" b="1" dirty="0">
                <a:solidFill>
                  <a:srgbClr val="1D41D4"/>
                </a:solidFill>
                <a:latin typeface="Arial"/>
                <a:cs typeface="Arial"/>
              </a:rPr>
              <a:t>Speech</a:t>
            </a:r>
            <a:r>
              <a:rPr sz="2800" b="1" spc="-9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D41D4"/>
                </a:solidFill>
                <a:latin typeface="Arial"/>
                <a:cs typeface="Arial"/>
              </a:rPr>
              <a:t>analysis:</a:t>
            </a:r>
            <a:r>
              <a:rPr sz="2800" b="1" spc="-9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04040"/>
                </a:solidFill>
              </a:rPr>
              <a:t>e.g.,</a:t>
            </a:r>
            <a:r>
              <a:rPr sz="2800" spc="-85" dirty="0">
                <a:solidFill>
                  <a:srgbClr val="404040"/>
                </a:solidFill>
              </a:rPr>
              <a:t> </a:t>
            </a:r>
            <a:r>
              <a:rPr sz="2800" dirty="0">
                <a:solidFill>
                  <a:srgbClr val="404040"/>
                </a:solidFill>
              </a:rPr>
              <a:t>speech</a:t>
            </a:r>
            <a:r>
              <a:rPr sz="2800" spc="-90" dirty="0">
                <a:solidFill>
                  <a:srgbClr val="404040"/>
                </a:solidFill>
              </a:rPr>
              <a:t> </a:t>
            </a:r>
            <a:r>
              <a:rPr sz="2800" dirty="0">
                <a:solidFill>
                  <a:srgbClr val="404040"/>
                </a:solidFill>
              </a:rPr>
              <a:t>recognition,</a:t>
            </a:r>
            <a:r>
              <a:rPr sz="2800" spc="-85" dirty="0">
                <a:solidFill>
                  <a:srgbClr val="404040"/>
                </a:solidFill>
              </a:rPr>
              <a:t> </a:t>
            </a:r>
            <a:r>
              <a:rPr sz="2800" spc="-10" dirty="0">
                <a:solidFill>
                  <a:srgbClr val="404040"/>
                </a:solidFill>
              </a:rPr>
              <a:t>synthesis.</a:t>
            </a:r>
            <a:endParaRPr sz="2800" dirty="0">
              <a:latin typeface="Arial"/>
              <a:cs typeface="Arial"/>
            </a:endParaRPr>
          </a:p>
          <a:p>
            <a:pPr marL="526415" indent="-513715">
              <a:lnSpc>
                <a:spcPct val="100000"/>
              </a:lnSpc>
              <a:buClr>
                <a:srgbClr val="000000"/>
              </a:buClr>
              <a:buAutoNum type="arabicParenR"/>
              <a:tabLst>
                <a:tab pos="526415" algn="l"/>
              </a:tabLst>
            </a:pPr>
            <a:r>
              <a:rPr sz="2800" b="1" dirty="0">
                <a:solidFill>
                  <a:srgbClr val="1D41D4"/>
                </a:solidFill>
                <a:latin typeface="Arial"/>
                <a:cs typeface="Arial"/>
              </a:rPr>
              <a:t>Computer</a:t>
            </a:r>
            <a:r>
              <a:rPr sz="2800" b="1" spc="-8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D41D4"/>
                </a:solidFill>
                <a:latin typeface="Arial"/>
                <a:cs typeface="Arial"/>
              </a:rPr>
              <a:t>vision:</a:t>
            </a:r>
            <a:r>
              <a:rPr sz="2800" b="1" spc="-7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04040"/>
                </a:solidFill>
              </a:rPr>
              <a:t>e.g.,</a:t>
            </a:r>
            <a:r>
              <a:rPr sz="2800" spc="-70" dirty="0">
                <a:solidFill>
                  <a:srgbClr val="404040"/>
                </a:solidFill>
              </a:rPr>
              <a:t> </a:t>
            </a:r>
            <a:r>
              <a:rPr sz="2800" dirty="0">
                <a:solidFill>
                  <a:srgbClr val="404040"/>
                </a:solidFill>
              </a:rPr>
              <a:t>object</a:t>
            </a:r>
            <a:r>
              <a:rPr sz="2800" spc="-70" dirty="0">
                <a:solidFill>
                  <a:srgbClr val="404040"/>
                </a:solidFill>
              </a:rPr>
              <a:t> </a:t>
            </a:r>
            <a:r>
              <a:rPr sz="2800" spc="-10" dirty="0">
                <a:solidFill>
                  <a:srgbClr val="404040"/>
                </a:solidFill>
              </a:rPr>
              <a:t>recognition/detection.</a:t>
            </a:r>
            <a:endParaRPr sz="2800" dirty="0">
              <a:latin typeface="Arial"/>
              <a:cs typeface="Arial"/>
            </a:endParaRPr>
          </a:p>
          <a:p>
            <a:pPr marL="526415" indent="-513715">
              <a:lnSpc>
                <a:spcPct val="100000"/>
              </a:lnSpc>
              <a:buClr>
                <a:srgbClr val="000000"/>
              </a:buClr>
              <a:buAutoNum type="arabicParenR"/>
              <a:tabLst>
                <a:tab pos="526415" algn="l"/>
              </a:tabLst>
            </a:pPr>
            <a:r>
              <a:rPr sz="2800" b="1" dirty="0">
                <a:solidFill>
                  <a:srgbClr val="1D41D4"/>
                </a:solidFill>
                <a:latin typeface="Arial"/>
                <a:cs typeface="Arial"/>
              </a:rPr>
              <a:t>Robotics:</a:t>
            </a:r>
            <a:r>
              <a:rPr sz="2800" b="1" spc="-10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04040"/>
                </a:solidFill>
              </a:rPr>
              <a:t>e.g.,</a:t>
            </a:r>
            <a:r>
              <a:rPr sz="2800" spc="-100" dirty="0">
                <a:solidFill>
                  <a:srgbClr val="404040"/>
                </a:solidFill>
              </a:rPr>
              <a:t> </a:t>
            </a:r>
            <a:r>
              <a:rPr sz="2800" dirty="0">
                <a:solidFill>
                  <a:srgbClr val="404040"/>
                </a:solidFill>
              </a:rPr>
              <a:t>position/map</a:t>
            </a:r>
            <a:r>
              <a:rPr sz="2800" spc="-105" dirty="0">
                <a:solidFill>
                  <a:srgbClr val="404040"/>
                </a:solidFill>
              </a:rPr>
              <a:t> </a:t>
            </a:r>
            <a:r>
              <a:rPr sz="2800" spc="-10" dirty="0">
                <a:solidFill>
                  <a:srgbClr val="404040"/>
                </a:solidFill>
              </a:rPr>
              <a:t>estimation.</a:t>
            </a:r>
            <a:endParaRPr sz="2800" dirty="0">
              <a:latin typeface="Arial"/>
              <a:cs typeface="Arial"/>
            </a:endParaRPr>
          </a:p>
          <a:p>
            <a:pPr marL="526415" indent="-513715">
              <a:lnSpc>
                <a:spcPct val="100000"/>
              </a:lnSpc>
              <a:buClr>
                <a:srgbClr val="000000"/>
              </a:buClr>
              <a:buAutoNum type="arabicParenR"/>
              <a:tabLst>
                <a:tab pos="526415" algn="l"/>
              </a:tabLst>
            </a:pPr>
            <a:r>
              <a:rPr sz="2800" b="1" spc="-20" dirty="0">
                <a:solidFill>
                  <a:srgbClr val="1D41D4"/>
                </a:solidFill>
                <a:latin typeface="Arial"/>
                <a:cs typeface="Arial"/>
              </a:rPr>
              <a:t>Bio-</a:t>
            </a:r>
            <a:r>
              <a:rPr sz="2800" b="1" dirty="0">
                <a:solidFill>
                  <a:srgbClr val="1D41D4"/>
                </a:solidFill>
                <a:latin typeface="Arial"/>
                <a:cs typeface="Arial"/>
              </a:rPr>
              <a:t>informatics:</a:t>
            </a:r>
            <a:r>
              <a:rPr sz="2800" b="1" spc="-10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04040"/>
                </a:solidFill>
              </a:rPr>
              <a:t>e.g.,</a:t>
            </a:r>
            <a:r>
              <a:rPr sz="2800" spc="-90" dirty="0">
                <a:solidFill>
                  <a:srgbClr val="404040"/>
                </a:solidFill>
              </a:rPr>
              <a:t> </a:t>
            </a:r>
            <a:r>
              <a:rPr sz="2800" dirty="0">
                <a:solidFill>
                  <a:srgbClr val="404040"/>
                </a:solidFill>
              </a:rPr>
              <a:t>sequence</a:t>
            </a:r>
            <a:r>
              <a:rPr sz="2800" spc="-95" dirty="0">
                <a:solidFill>
                  <a:srgbClr val="404040"/>
                </a:solidFill>
              </a:rPr>
              <a:t> </a:t>
            </a:r>
            <a:r>
              <a:rPr sz="2800" dirty="0">
                <a:solidFill>
                  <a:srgbClr val="404040"/>
                </a:solidFill>
              </a:rPr>
              <a:t>alignment,</a:t>
            </a:r>
            <a:r>
              <a:rPr sz="2800" spc="-90" dirty="0">
                <a:solidFill>
                  <a:srgbClr val="404040"/>
                </a:solidFill>
              </a:rPr>
              <a:t> </a:t>
            </a:r>
            <a:r>
              <a:rPr sz="2800" dirty="0">
                <a:solidFill>
                  <a:srgbClr val="404040"/>
                </a:solidFill>
              </a:rPr>
              <a:t>genetic</a:t>
            </a:r>
            <a:r>
              <a:rPr sz="2800" spc="-100" dirty="0">
                <a:solidFill>
                  <a:srgbClr val="404040"/>
                </a:solidFill>
              </a:rPr>
              <a:t> </a:t>
            </a:r>
            <a:r>
              <a:rPr sz="2800" spc="-10" dirty="0">
                <a:solidFill>
                  <a:srgbClr val="404040"/>
                </a:solidFill>
              </a:rPr>
              <a:t>analysis.</a:t>
            </a:r>
            <a:endParaRPr sz="2800" dirty="0">
              <a:latin typeface="Arial"/>
              <a:cs typeface="Arial"/>
            </a:endParaRPr>
          </a:p>
          <a:p>
            <a:pPr marL="526415" indent="-513715">
              <a:lnSpc>
                <a:spcPct val="100000"/>
              </a:lnSpc>
              <a:buClr>
                <a:srgbClr val="000000"/>
              </a:buClr>
              <a:buAutoNum type="arabicParenR"/>
              <a:tabLst>
                <a:tab pos="526415" algn="l"/>
              </a:tabLst>
            </a:pPr>
            <a:r>
              <a:rPr sz="2800" b="1" spc="-10" dirty="0">
                <a:solidFill>
                  <a:srgbClr val="1D41D4"/>
                </a:solidFill>
                <a:latin typeface="Arial"/>
                <a:cs typeface="Arial"/>
              </a:rPr>
              <a:t>E-</a:t>
            </a:r>
            <a:r>
              <a:rPr sz="2800" b="1" dirty="0">
                <a:solidFill>
                  <a:srgbClr val="1D41D4"/>
                </a:solidFill>
                <a:latin typeface="Arial"/>
                <a:cs typeface="Arial"/>
              </a:rPr>
              <a:t>commerce:</a:t>
            </a:r>
            <a:r>
              <a:rPr sz="2800" b="1" spc="-8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04040"/>
                </a:solidFill>
              </a:rPr>
              <a:t>e.g.,</a:t>
            </a:r>
            <a:r>
              <a:rPr sz="2800" spc="-80" dirty="0">
                <a:solidFill>
                  <a:srgbClr val="404040"/>
                </a:solidFill>
              </a:rPr>
              <a:t> </a:t>
            </a:r>
            <a:r>
              <a:rPr sz="2800" dirty="0">
                <a:solidFill>
                  <a:srgbClr val="404040"/>
                </a:solidFill>
              </a:rPr>
              <a:t>automatic</a:t>
            </a:r>
            <a:r>
              <a:rPr sz="2800" spc="-85" dirty="0">
                <a:solidFill>
                  <a:srgbClr val="404040"/>
                </a:solidFill>
              </a:rPr>
              <a:t> </a:t>
            </a:r>
            <a:r>
              <a:rPr sz="2800" dirty="0">
                <a:solidFill>
                  <a:srgbClr val="404040"/>
                </a:solidFill>
              </a:rPr>
              <a:t>trading,</a:t>
            </a:r>
            <a:r>
              <a:rPr sz="2800" spc="-80" dirty="0">
                <a:solidFill>
                  <a:srgbClr val="404040"/>
                </a:solidFill>
              </a:rPr>
              <a:t> </a:t>
            </a:r>
            <a:r>
              <a:rPr sz="2800" dirty="0">
                <a:solidFill>
                  <a:srgbClr val="404040"/>
                </a:solidFill>
              </a:rPr>
              <a:t>fraud</a:t>
            </a:r>
            <a:r>
              <a:rPr sz="2800" spc="-80" dirty="0">
                <a:solidFill>
                  <a:srgbClr val="404040"/>
                </a:solidFill>
              </a:rPr>
              <a:t> </a:t>
            </a:r>
            <a:r>
              <a:rPr sz="2800" spc="-10" dirty="0">
                <a:solidFill>
                  <a:srgbClr val="404040"/>
                </a:solidFill>
              </a:rPr>
              <a:t>detection.</a:t>
            </a:r>
            <a:endParaRPr sz="2800" dirty="0">
              <a:latin typeface="Arial"/>
              <a:cs typeface="Arial"/>
            </a:endParaRPr>
          </a:p>
          <a:p>
            <a:pPr marL="526415" indent="-513715">
              <a:lnSpc>
                <a:spcPct val="100000"/>
              </a:lnSpc>
              <a:buClr>
                <a:srgbClr val="000000"/>
              </a:buClr>
              <a:buAutoNum type="arabicParenR"/>
              <a:tabLst>
                <a:tab pos="526415" algn="l"/>
              </a:tabLst>
            </a:pPr>
            <a:r>
              <a:rPr sz="2800" b="1" dirty="0">
                <a:solidFill>
                  <a:srgbClr val="1D41D4"/>
                </a:solidFill>
                <a:latin typeface="Arial"/>
                <a:cs typeface="Arial"/>
              </a:rPr>
              <a:t>Financial</a:t>
            </a:r>
            <a:r>
              <a:rPr sz="2800" b="1" spc="-9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D41D4"/>
                </a:solidFill>
                <a:latin typeface="Arial"/>
                <a:cs typeface="Arial"/>
              </a:rPr>
              <a:t>analysis:</a:t>
            </a:r>
            <a:r>
              <a:rPr sz="2800" b="1" spc="-9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04040"/>
                </a:solidFill>
              </a:rPr>
              <a:t>e.g.,</a:t>
            </a:r>
            <a:r>
              <a:rPr sz="2800" spc="-90" dirty="0">
                <a:solidFill>
                  <a:srgbClr val="404040"/>
                </a:solidFill>
              </a:rPr>
              <a:t> </a:t>
            </a:r>
            <a:r>
              <a:rPr sz="2800" dirty="0">
                <a:solidFill>
                  <a:srgbClr val="404040"/>
                </a:solidFill>
              </a:rPr>
              <a:t>portfolio</a:t>
            </a:r>
            <a:r>
              <a:rPr sz="2800" spc="-90" dirty="0">
                <a:solidFill>
                  <a:srgbClr val="404040"/>
                </a:solidFill>
              </a:rPr>
              <a:t> </a:t>
            </a:r>
            <a:r>
              <a:rPr sz="2800" dirty="0">
                <a:solidFill>
                  <a:srgbClr val="404040"/>
                </a:solidFill>
              </a:rPr>
              <a:t>allocation,</a:t>
            </a:r>
            <a:r>
              <a:rPr sz="2800" spc="-85" dirty="0">
                <a:solidFill>
                  <a:srgbClr val="404040"/>
                </a:solidFill>
              </a:rPr>
              <a:t> </a:t>
            </a:r>
            <a:r>
              <a:rPr sz="2800" spc="-10" dirty="0">
                <a:solidFill>
                  <a:srgbClr val="404040"/>
                </a:solidFill>
              </a:rPr>
              <a:t>credits.</a:t>
            </a:r>
            <a:endParaRPr sz="2800" dirty="0">
              <a:latin typeface="Arial"/>
              <a:cs typeface="Arial"/>
            </a:endParaRPr>
          </a:p>
          <a:p>
            <a:pPr marL="526415" indent="-513715">
              <a:lnSpc>
                <a:spcPct val="100000"/>
              </a:lnSpc>
              <a:buClr>
                <a:srgbClr val="000000"/>
              </a:buClr>
              <a:buAutoNum type="arabicParenR"/>
              <a:tabLst>
                <a:tab pos="526415" algn="l"/>
              </a:tabLst>
            </a:pPr>
            <a:r>
              <a:rPr sz="2800" b="1" dirty="0">
                <a:solidFill>
                  <a:srgbClr val="1D41D4"/>
                </a:solidFill>
                <a:latin typeface="Arial"/>
                <a:cs typeface="Arial"/>
              </a:rPr>
              <a:t>Medicine:</a:t>
            </a:r>
            <a:r>
              <a:rPr sz="2800" b="1" spc="-9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04040"/>
                </a:solidFill>
              </a:rPr>
              <a:t>e.g.,</a:t>
            </a:r>
            <a:r>
              <a:rPr sz="2800" spc="-85" dirty="0">
                <a:solidFill>
                  <a:srgbClr val="404040"/>
                </a:solidFill>
              </a:rPr>
              <a:t> </a:t>
            </a:r>
            <a:r>
              <a:rPr sz="2800" dirty="0">
                <a:solidFill>
                  <a:srgbClr val="404040"/>
                </a:solidFill>
              </a:rPr>
              <a:t>diagnosis,</a:t>
            </a:r>
            <a:r>
              <a:rPr sz="2800" spc="-85" dirty="0">
                <a:solidFill>
                  <a:srgbClr val="404040"/>
                </a:solidFill>
              </a:rPr>
              <a:t> </a:t>
            </a:r>
            <a:r>
              <a:rPr sz="2800" dirty="0">
                <a:solidFill>
                  <a:srgbClr val="404040"/>
                </a:solidFill>
              </a:rPr>
              <a:t>therapy</a:t>
            </a:r>
            <a:r>
              <a:rPr sz="2800" spc="-90" dirty="0">
                <a:solidFill>
                  <a:srgbClr val="404040"/>
                </a:solidFill>
              </a:rPr>
              <a:t> </a:t>
            </a:r>
            <a:r>
              <a:rPr sz="2800" spc="-10" dirty="0">
                <a:solidFill>
                  <a:srgbClr val="404040"/>
                </a:solidFill>
              </a:rPr>
              <a:t>conception.</a:t>
            </a:r>
            <a:endParaRPr sz="2800" dirty="0">
              <a:latin typeface="Arial"/>
              <a:cs typeface="Arial"/>
            </a:endParaRPr>
          </a:p>
          <a:p>
            <a:pPr marL="526415" indent="-513715">
              <a:lnSpc>
                <a:spcPct val="100000"/>
              </a:lnSpc>
              <a:buClr>
                <a:srgbClr val="000000"/>
              </a:buClr>
              <a:buAutoNum type="arabicParenR"/>
              <a:tabLst>
                <a:tab pos="526415" algn="l"/>
              </a:tabLst>
            </a:pPr>
            <a:r>
              <a:rPr sz="2800" b="1" dirty="0">
                <a:solidFill>
                  <a:srgbClr val="1D41D4"/>
                </a:solidFill>
                <a:latin typeface="Arial"/>
                <a:cs typeface="Arial"/>
              </a:rPr>
              <a:t>Web:</a:t>
            </a:r>
            <a:r>
              <a:rPr sz="2800" b="1" spc="-9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04040"/>
                </a:solidFill>
              </a:rPr>
              <a:t>e.g.,</a:t>
            </a:r>
            <a:r>
              <a:rPr sz="2800" spc="-85" dirty="0">
                <a:solidFill>
                  <a:srgbClr val="404040"/>
                </a:solidFill>
              </a:rPr>
              <a:t> </a:t>
            </a:r>
            <a:r>
              <a:rPr sz="2800" dirty="0">
                <a:solidFill>
                  <a:srgbClr val="404040"/>
                </a:solidFill>
              </a:rPr>
              <a:t>Content</a:t>
            </a:r>
            <a:r>
              <a:rPr sz="2800" spc="-85" dirty="0">
                <a:solidFill>
                  <a:srgbClr val="404040"/>
                </a:solidFill>
              </a:rPr>
              <a:t> </a:t>
            </a:r>
            <a:r>
              <a:rPr sz="2800" dirty="0">
                <a:solidFill>
                  <a:srgbClr val="404040"/>
                </a:solidFill>
              </a:rPr>
              <a:t>management,</a:t>
            </a:r>
            <a:r>
              <a:rPr sz="2800" spc="-90" dirty="0">
                <a:solidFill>
                  <a:srgbClr val="404040"/>
                </a:solidFill>
              </a:rPr>
              <a:t> </a:t>
            </a:r>
            <a:r>
              <a:rPr sz="2800" dirty="0">
                <a:solidFill>
                  <a:srgbClr val="404040"/>
                </a:solidFill>
              </a:rPr>
              <a:t>social</a:t>
            </a:r>
            <a:r>
              <a:rPr sz="2800" spc="-90" dirty="0">
                <a:solidFill>
                  <a:srgbClr val="404040"/>
                </a:solidFill>
              </a:rPr>
              <a:t> </a:t>
            </a:r>
            <a:r>
              <a:rPr sz="2800" dirty="0">
                <a:solidFill>
                  <a:srgbClr val="404040"/>
                </a:solidFill>
              </a:rPr>
              <a:t>networks,</a:t>
            </a:r>
            <a:r>
              <a:rPr sz="2800" spc="-85" dirty="0">
                <a:solidFill>
                  <a:srgbClr val="404040"/>
                </a:solidFill>
              </a:rPr>
              <a:t> </a:t>
            </a:r>
            <a:r>
              <a:rPr sz="2800" spc="-20" dirty="0">
                <a:solidFill>
                  <a:srgbClr val="404040"/>
                </a:solidFill>
              </a:rPr>
              <a:t>etc.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849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Applications</a:t>
            </a:r>
            <a:r>
              <a:rPr sz="4000" spc="-20" dirty="0"/>
              <a:t> </a:t>
            </a:r>
            <a:r>
              <a:rPr sz="4000" dirty="0"/>
              <a:t>of</a:t>
            </a:r>
            <a:r>
              <a:rPr sz="4000" spc="200" dirty="0"/>
              <a:t> </a:t>
            </a:r>
            <a:r>
              <a:rPr sz="4000" dirty="0"/>
              <a:t>Machine</a:t>
            </a:r>
            <a:r>
              <a:rPr sz="4000" spc="-20" dirty="0"/>
              <a:t> </a:t>
            </a:r>
            <a:r>
              <a:rPr sz="4000" spc="-10" dirty="0"/>
              <a:t>Learning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93090" y="1293494"/>
            <a:ext cx="10593070" cy="37369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30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sz="3200" b="1" spc="-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404040"/>
                </a:solidFill>
                <a:latin typeface="Arial"/>
                <a:cs typeface="Arial"/>
              </a:rPr>
              <a:t>summarize,</a:t>
            </a:r>
            <a:r>
              <a:rPr sz="3200" b="1" spc="-7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404040"/>
                </a:solidFill>
                <a:latin typeface="Arial"/>
                <a:cs typeface="Arial"/>
              </a:rPr>
              <a:t>Machine</a:t>
            </a:r>
            <a:r>
              <a:rPr sz="3200" b="1" spc="-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404040"/>
                </a:solidFill>
                <a:latin typeface="Arial"/>
                <a:cs typeface="Arial"/>
              </a:rPr>
              <a:t>Learning</a:t>
            </a:r>
            <a:r>
              <a:rPr sz="3200" b="1" spc="-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404040"/>
                </a:solidFill>
                <a:latin typeface="Arial"/>
                <a:cs typeface="Arial"/>
              </a:rPr>
              <a:t>is</a:t>
            </a:r>
            <a:r>
              <a:rPr sz="3200" b="1" spc="-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404040"/>
                </a:solidFill>
                <a:latin typeface="Arial"/>
                <a:cs typeface="Arial"/>
              </a:rPr>
              <a:t>great</a:t>
            </a:r>
            <a:r>
              <a:rPr sz="3200" b="1" spc="-7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-20" dirty="0">
                <a:solidFill>
                  <a:srgbClr val="404040"/>
                </a:solidFill>
                <a:latin typeface="Arial"/>
                <a:cs typeface="Arial"/>
              </a:rPr>
              <a:t>for:</a:t>
            </a:r>
            <a:endParaRPr sz="3200" dirty="0">
              <a:latin typeface="Arial"/>
              <a:cs typeface="Arial"/>
            </a:endParaRPr>
          </a:p>
          <a:p>
            <a:pPr marL="297180" marR="5080" indent="-284480" algn="just">
              <a:lnSpc>
                <a:spcPct val="109900"/>
              </a:lnSpc>
              <a:spcBef>
                <a:spcPts val="3225"/>
              </a:spcBef>
              <a:buClr>
                <a:srgbClr val="000000"/>
              </a:buClr>
              <a:buFont typeface="Arial MT"/>
              <a:buChar char="•"/>
              <a:tabLst>
                <a:tab pos="298450" algn="l"/>
              </a:tabLst>
            </a:pP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Problems</a:t>
            </a:r>
            <a:r>
              <a:rPr sz="2400" b="1" spc="22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for</a:t>
            </a:r>
            <a:r>
              <a:rPr sz="2400" b="1" spc="22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which</a:t>
            </a:r>
            <a:r>
              <a:rPr sz="2400" b="1" spc="22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existing</a:t>
            </a:r>
            <a:r>
              <a:rPr sz="2400" b="1" spc="22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solutions</a:t>
            </a:r>
            <a:r>
              <a:rPr sz="2400" b="1" spc="22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require</a:t>
            </a:r>
            <a:r>
              <a:rPr sz="2400" b="1" spc="22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a</a:t>
            </a:r>
            <a:r>
              <a:rPr sz="2400" b="1" spc="22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lot</a:t>
            </a:r>
            <a:r>
              <a:rPr sz="2400" b="1" spc="22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of</a:t>
            </a:r>
            <a:r>
              <a:rPr sz="2400" b="1" spc="22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hand-tuning</a:t>
            </a:r>
            <a:r>
              <a:rPr sz="2400" b="1" spc="229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1D41D4"/>
                </a:solidFill>
                <a:latin typeface="Arial"/>
                <a:cs typeface="Arial"/>
              </a:rPr>
              <a:t>or 	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long</a:t>
            </a:r>
            <a:r>
              <a:rPr sz="2400" b="1" spc="9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lists</a:t>
            </a:r>
            <a:r>
              <a:rPr sz="2400" b="1" spc="9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of</a:t>
            </a:r>
            <a:r>
              <a:rPr sz="2400" b="1" spc="10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rules:</a:t>
            </a:r>
            <a:r>
              <a:rPr sz="2400" b="1" spc="10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one</a:t>
            </a:r>
            <a:r>
              <a:rPr sz="2400" b="1" spc="10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Machine</a:t>
            </a:r>
            <a:r>
              <a:rPr sz="2400" b="1" spc="10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Learning</a:t>
            </a:r>
            <a:r>
              <a:rPr sz="2400" b="1" spc="10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algorithm</a:t>
            </a:r>
            <a:r>
              <a:rPr sz="2400" b="1" spc="10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can</a:t>
            </a:r>
            <a:r>
              <a:rPr sz="2400" b="1" spc="10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often</a:t>
            </a:r>
            <a:r>
              <a:rPr sz="2400" b="1" spc="10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1D41D4"/>
                </a:solidFill>
                <a:latin typeface="Arial"/>
                <a:cs typeface="Arial"/>
              </a:rPr>
              <a:t>simplify 	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code</a:t>
            </a:r>
            <a:r>
              <a:rPr sz="2400" b="1" spc="-5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and</a:t>
            </a:r>
            <a:r>
              <a:rPr sz="2400" b="1" spc="-4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perform</a:t>
            </a:r>
            <a:r>
              <a:rPr sz="2400" b="1" spc="-5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1D41D4"/>
                </a:solidFill>
                <a:latin typeface="Arial"/>
                <a:cs typeface="Arial"/>
              </a:rPr>
              <a:t>better.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5"/>
              </a:spcBef>
              <a:buFont typeface="Arial MT"/>
              <a:buChar char="•"/>
            </a:pPr>
            <a:endParaRPr sz="2400" dirty="0">
              <a:latin typeface="Arial"/>
              <a:cs typeface="Arial"/>
            </a:endParaRPr>
          </a:p>
          <a:p>
            <a:pPr marL="297180" marR="5080" indent="-284480" algn="just">
              <a:lnSpc>
                <a:spcPct val="109900"/>
              </a:lnSpc>
              <a:buClr>
                <a:srgbClr val="000000"/>
              </a:buClr>
              <a:buFont typeface="Arial MT"/>
              <a:buChar char="•"/>
              <a:tabLst>
                <a:tab pos="298450" algn="l"/>
              </a:tabLst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Complex</a:t>
            </a:r>
            <a:r>
              <a:rPr sz="2400" b="1" spc="2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problems</a:t>
            </a:r>
            <a:r>
              <a:rPr sz="2400" b="1" spc="2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for</a:t>
            </a:r>
            <a:r>
              <a:rPr sz="2400" b="1" spc="25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which</a:t>
            </a:r>
            <a:r>
              <a:rPr sz="2400" b="1" spc="2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there</a:t>
            </a:r>
            <a:r>
              <a:rPr sz="2400" b="1" spc="25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2400" b="1" spc="2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sz="2400" b="1" spc="25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good</a:t>
            </a:r>
            <a:r>
              <a:rPr sz="2400" b="1" spc="25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solution</a:t>
            </a:r>
            <a:r>
              <a:rPr sz="2400" b="1" spc="2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at</a:t>
            </a:r>
            <a:r>
              <a:rPr sz="2400" b="1" spc="25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all</a:t>
            </a:r>
            <a:r>
              <a:rPr sz="2400" b="1" spc="2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using</a:t>
            </a:r>
            <a:r>
              <a:rPr sz="2400" b="1" spc="25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a 	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traditional</a:t>
            </a:r>
            <a:r>
              <a:rPr sz="2400" b="1" spc="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approach:</a:t>
            </a:r>
            <a:r>
              <a:rPr sz="2400" b="1" spc="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400" b="1" spc="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best</a:t>
            </a:r>
            <a:r>
              <a:rPr sz="2400" b="1" spc="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Machine</a:t>
            </a:r>
            <a:r>
              <a:rPr sz="2400" b="1" spc="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Learning</a:t>
            </a:r>
            <a:r>
              <a:rPr sz="2400" b="1" spc="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techniques</a:t>
            </a:r>
            <a:r>
              <a:rPr sz="2400" b="1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can</a:t>
            </a:r>
            <a:r>
              <a:rPr sz="2400" b="1" spc="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find</a:t>
            </a:r>
            <a:r>
              <a:rPr sz="2400" b="1" spc="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a 	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solution.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83995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How</a:t>
            </a:r>
            <a:r>
              <a:rPr sz="4000" spc="10" dirty="0"/>
              <a:t> </a:t>
            </a:r>
            <a:r>
              <a:rPr sz="4000" dirty="0"/>
              <a:t>to</a:t>
            </a:r>
            <a:r>
              <a:rPr sz="4000" spc="10" dirty="0"/>
              <a:t> </a:t>
            </a:r>
            <a:r>
              <a:rPr sz="4000" dirty="0"/>
              <a:t>get</a:t>
            </a:r>
            <a:r>
              <a:rPr sz="4000" spc="5" dirty="0"/>
              <a:t> </a:t>
            </a:r>
            <a:r>
              <a:rPr sz="4000" dirty="0"/>
              <a:t>started</a:t>
            </a:r>
            <a:r>
              <a:rPr sz="4000" spc="15" dirty="0"/>
              <a:t> </a:t>
            </a:r>
            <a:r>
              <a:rPr sz="4000" dirty="0"/>
              <a:t>with</a:t>
            </a:r>
            <a:r>
              <a:rPr sz="4000" spc="10" dirty="0"/>
              <a:t> </a:t>
            </a:r>
            <a:r>
              <a:rPr sz="4000" spc="-25" dirty="0"/>
              <a:t>ML</a:t>
            </a:r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930" y="1170876"/>
            <a:ext cx="5061823" cy="480738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858827" y="1629410"/>
            <a:ext cx="5686425" cy="447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3060" indent="-340360">
              <a:lnSpc>
                <a:spcPct val="100000"/>
              </a:lnSpc>
              <a:spcBef>
                <a:spcPts val="105"/>
              </a:spcBef>
              <a:buClr>
                <a:srgbClr val="0D0D0D"/>
              </a:buClr>
              <a:buAutoNum type="arabicParenR"/>
              <a:tabLst>
                <a:tab pos="353060" algn="l"/>
              </a:tabLst>
            </a:pPr>
            <a:r>
              <a:rPr sz="2000" b="1" spc="80" dirty="0">
                <a:solidFill>
                  <a:srgbClr val="C00000"/>
                </a:solidFill>
                <a:latin typeface="Arial"/>
                <a:cs typeface="Arial"/>
              </a:rPr>
              <a:t>Mathematics:</a:t>
            </a:r>
            <a:r>
              <a:rPr sz="2000" b="1" spc="2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85" dirty="0">
                <a:latin typeface="Arial"/>
                <a:cs typeface="Arial"/>
              </a:rPr>
              <a:t>statistics,</a:t>
            </a:r>
            <a:r>
              <a:rPr sz="2000" b="1" spc="215" dirty="0">
                <a:latin typeface="Arial"/>
                <a:cs typeface="Arial"/>
              </a:rPr>
              <a:t> </a:t>
            </a:r>
            <a:r>
              <a:rPr sz="2000" b="1" spc="75" dirty="0">
                <a:latin typeface="Arial"/>
                <a:cs typeface="Arial"/>
              </a:rPr>
              <a:t>probability,</a:t>
            </a:r>
            <a:r>
              <a:rPr sz="2000" b="1" spc="225" dirty="0">
                <a:latin typeface="Arial"/>
                <a:cs typeface="Arial"/>
              </a:rPr>
              <a:t> </a:t>
            </a:r>
            <a:r>
              <a:rPr sz="2000" b="1" spc="30" dirty="0">
                <a:latin typeface="Arial"/>
                <a:cs typeface="Arial"/>
              </a:rPr>
              <a:t>and</a:t>
            </a:r>
            <a:endParaRPr sz="20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1680"/>
              </a:spcBef>
            </a:pPr>
            <a:r>
              <a:rPr sz="2000" b="1" dirty="0">
                <a:latin typeface="Arial"/>
                <a:cs typeface="Arial"/>
              </a:rPr>
              <a:t>linear</a:t>
            </a:r>
            <a:r>
              <a:rPr sz="2000" b="1" spc="-20" dirty="0">
                <a:latin typeface="Arial"/>
                <a:cs typeface="Arial"/>
              </a:rPr>
              <a:t> algebra.(NumPy,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SciPy)</a:t>
            </a:r>
            <a:endParaRPr sz="2000" dirty="0">
              <a:latin typeface="Arial"/>
              <a:cs typeface="Arial"/>
            </a:endParaRPr>
          </a:p>
          <a:p>
            <a:pPr marL="353060" marR="5080" indent="-340360">
              <a:lnSpc>
                <a:spcPct val="170000"/>
              </a:lnSpc>
              <a:buClr>
                <a:srgbClr val="0D0D0D"/>
              </a:buClr>
              <a:buAutoNum type="arabicParenR" startAt="2"/>
              <a:tabLst>
                <a:tab pos="355600" algn="l"/>
              </a:tabLst>
            </a:pPr>
            <a:r>
              <a:rPr sz="2000" b="1" spc="65" dirty="0">
                <a:solidFill>
                  <a:srgbClr val="C00000"/>
                </a:solidFill>
                <a:latin typeface="Arial"/>
                <a:cs typeface="Arial"/>
              </a:rPr>
              <a:t>Programming:</a:t>
            </a:r>
            <a:r>
              <a:rPr sz="2000" b="1" spc="18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55" dirty="0">
                <a:latin typeface="Arial"/>
                <a:cs typeface="Arial"/>
              </a:rPr>
              <a:t>data</a:t>
            </a:r>
            <a:r>
              <a:rPr sz="2000" b="1" spc="190" dirty="0">
                <a:latin typeface="Arial"/>
                <a:cs typeface="Arial"/>
              </a:rPr>
              <a:t> </a:t>
            </a:r>
            <a:r>
              <a:rPr sz="2000" b="1" spc="70" dirty="0">
                <a:latin typeface="Arial"/>
                <a:cs typeface="Arial"/>
              </a:rPr>
              <a:t>structures,</a:t>
            </a:r>
            <a:r>
              <a:rPr sz="2000" b="1" spc="1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OOP,</a:t>
            </a:r>
            <a:r>
              <a:rPr sz="2000" b="1" spc="195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and 	</a:t>
            </a:r>
            <a:r>
              <a:rPr sz="2000" b="1" dirty="0">
                <a:latin typeface="Arial"/>
                <a:cs typeface="Arial"/>
              </a:rPr>
              <a:t>parallel</a:t>
            </a:r>
            <a:r>
              <a:rPr sz="2000" b="1" spc="-8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programming.</a:t>
            </a:r>
            <a:r>
              <a:rPr sz="2000" b="1" spc="-8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(Python)</a:t>
            </a:r>
            <a:endParaRPr sz="2000" dirty="0">
              <a:latin typeface="Arial"/>
              <a:cs typeface="Arial"/>
            </a:endParaRPr>
          </a:p>
          <a:p>
            <a:pPr marL="353060" indent="-340360">
              <a:lnSpc>
                <a:spcPct val="100000"/>
              </a:lnSpc>
              <a:spcBef>
                <a:spcPts val="1680"/>
              </a:spcBef>
              <a:buClr>
                <a:srgbClr val="0D0D0D"/>
              </a:buClr>
              <a:buAutoNum type="arabicParenR" startAt="2"/>
              <a:tabLst>
                <a:tab pos="353060" algn="l"/>
              </a:tabLst>
            </a:pPr>
            <a:r>
              <a:rPr sz="2000" b="1" dirty="0">
                <a:solidFill>
                  <a:srgbClr val="C00000"/>
                </a:solidFill>
                <a:latin typeface="Arial"/>
                <a:cs typeface="Arial"/>
              </a:rPr>
              <a:t>Databases:</a:t>
            </a:r>
            <a:r>
              <a:rPr sz="2000" b="1" spc="-7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SQL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and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NOSQL.</a:t>
            </a:r>
            <a:endParaRPr sz="2000" dirty="0">
              <a:latin typeface="Arial"/>
              <a:cs typeface="Arial"/>
            </a:endParaRPr>
          </a:p>
          <a:p>
            <a:pPr marL="353060" marR="5080" indent="-340360">
              <a:lnSpc>
                <a:spcPct val="170000"/>
              </a:lnSpc>
              <a:buClr>
                <a:srgbClr val="0D0D0D"/>
              </a:buClr>
              <a:buAutoNum type="arabicParenR" startAt="2"/>
              <a:tabLst>
                <a:tab pos="355600" algn="l"/>
              </a:tabLst>
            </a:pPr>
            <a:r>
              <a:rPr sz="2000" b="1" dirty="0">
                <a:solidFill>
                  <a:srgbClr val="C00000"/>
                </a:solidFill>
                <a:latin typeface="Arial"/>
                <a:cs typeface="Arial"/>
              </a:rPr>
              <a:t>ML</a:t>
            </a:r>
            <a:r>
              <a:rPr sz="2000" b="1" spc="9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45" dirty="0">
                <a:solidFill>
                  <a:srgbClr val="C00000"/>
                </a:solidFill>
                <a:latin typeface="Arial"/>
                <a:cs typeface="Arial"/>
              </a:rPr>
              <a:t>algorithms:</a:t>
            </a:r>
            <a:r>
              <a:rPr sz="2000" b="1" spc="1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45" dirty="0">
                <a:latin typeface="Arial"/>
                <a:cs typeface="Arial"/>
              </a:rPr>
              <a:t>regression,</a:t>
            </a:r>
            <a:r>
              <a:rPr sz="2000" b="1" spc="140" dirty="0">
                <a:latin typeface="Arial"/>
                <a:cs typeface="Arial"/>
              </a:rPr>
              <a:t> </a:t>
            </a:r>
            <a:r>
              <a:rPr sz="2000" b="1" spc="40" dirty="0">
                <a:latin typeface="Arial"/>
                <a:cs typeface="Arial"/>
              </a:rPr>
              <a:t>classification, 	</a:t>
            </a:r>
            <a:r>
              <a:rPr sz="2000" b="1" dirty="0">
                <a:latin typeface="Arial"/>
                <a:cs typeface="Arial"/>
              </a:rPr>
              <a:t>and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clustering.</a:t>
            </a:r>
            <a:endParaRPr sz="2000" dirty="0">
              <a:latin typeface="Arial"/>
              <a:cs typeface="Arial"/>
            </a:endParaRPr>
          </a:p>
          <a:p>
            <a:pPr marL="353060" marR="5080" indent="-340360">
              <a:lnSpc>
                <a:spcPct val="170000"/>
              </a:lnSpc>
              <a:buClr>
                <a:srgbClr val="0D0D0D"/>
              </a:buClr>
              <a:buAutoNum type="arabicParenR" startAt="2"/>
              <a:tabLst>
                <a:tab pos="355600" algn="l"/>
              </a:tabLst>
            </a:pPr>
            <a:r>
              <a:rPr sz="2000" b="1" spc="65" dirty="0">
                <a:solidFill>
                  <a:srgbClr val="C00000"/>
                </a:solidFill>
                <a:latin typeface="Arial"/>
                <a:cs typeface="Arial"/>
              </a:rPr>
              <a:t>ML</a:t>
            </a:r>
            <a:r>
              <a:rPr sz="2000" b="1" spc="27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90" dirty="0">
                <a:solidFill>
                  <a:srgbClr val="C00000"/>
                </a:solidFill>
                <a:latin typeface="Arial"/>
                <a:cs typeface="Arial"/>
              </a:rPr>
              <a:t>Tools:</a:t>
            </a:r>
            <a:r>
              <a:rPr sz="2000" b="1" spc="3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114" dirty="0">
                <a:latin typeface="Arial"/>
                <a:cs typeface="Arial"/>
              </a:rPr>
              <a:t>Scikt</a:t>
            </a:r>
            <a:r>
              <a:rPr sz="2000" b="1" spc="325" dirty="0">
                <a:latin typeface="Arial"/>
                <a:cs typeface="Arial"/>
              </a:rPr>
              <a:t> </a:t>
            </a:r>
            <a:r>
              <a:rPr sz="2000" b="1" spc="125" dirty="0">
                <a:latin typeface="Arial"/>
                <a:cs typeface="Arial"/>
              </a:rPr>
              <a:t>learn,</a:t>
            </a:r>
            <a:r>
              <a:rPr sz="2000" b="1" spc="330" dirty="0">
                <a:latin typeface="Arial"/>
                <a:cs typeface="Arial"/>
              </a:rPr>
              <a:t> </a:t>
            </a:r>
            <a:r>
              <a:rPr sz="2000" b="1" spc="114" dirty="0">
                <a:latin typeface="Arial"/>
                <a:cs typeface="Arial"/>
              </a:rPr>
              <a:t>TensorFlow</a:t>
            </a:r>
            <a:r>
              <a:rPr sz="2000" b="1" spc="320" dirty="0">
                <a:latin typeface="Arial"/>
                <a:cs typeface="Arial"/>
              </a:rPr>
              <a:t> </a:t>
            </a:r>
            <a:r>
              <a:rPr sz="2000" b="1" spc="65" dirty="0">
                <a:latin typeface="Arial"/>
                <a:cs typeface="Arial"/>
              </a:rPr>
              <a:t>and 	</a:t>
            </a:r>
            <a:r>
              <a:rPr sz="2000" b="1" spc="-10" dirty="0">
                <a:latin typeface="Arial"/>
                <a:cs typeface="Arial"/>
              </a:rPr>
              <a:t>Keras.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83995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How</a:t>
            </a:r>
            <a:r>
              <a:rPr sz="4000" spc="10" dirty="0"/>
              <a:t> </a:t>
            </a:r>
            <a:r>
              <a:rPr sz="4000" dirty="0"/>
              <a:t>to</a:t>
            </a:r>
            <a:r>
              <a:rPr sz="4000" spc="10" dirty="0"/>
              <a:t> </a:t>
            </a:r>
            <a:r>
              <a:rPr sz="4000" dirty="0"/>
              <a:t>get</a:t>
            </a:r>
            <a:r>
              <a:rPr sz="4000" spc="5" dirty="0"/>
              <a:t> </a:t>
            </a:r>
            <a:r>
              <a:rPr sz="4000" dirty="0"/>
              <a:t>started</a:t>
            </a:r>
            <a:r>
              <a:rPr sz="4000" spc="15" dirty="0"/>
              <a:t> </a:t>
            </a:r>
            <a:r>
              <a:rPr sz="4000" dirty="0"/>
              <a:t>with</a:t>
            </a:r>
            <a:r>
              <a:rPr sz="4000" spc="10" dirty="0"/>
              <a:t> </a:t>
            </a:r>
            <a:r>
              <a:rPr sz="4000" spc="-25" dirty="0"/>
              <a:t>ML</a:t>
            </a:r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005" y="1353062"/>
            <a:ext cx="10548666" cy="442489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9789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Machine</a:t>
            </a:r>
            <a:r>
              <a:rPr sz="4000" spc="85" dirty="0"/>
              <a:t> </a:t>
            </a:r>
            <a:r>
              <a:rPr sz="4000" dirty="0"/>
              <a:t>Learning</a:t>
            </a:r>
            <a:r>
              <a:rPr sz="4000" spc="85" dirty="0"/>
              <a:t> </a:t>
            </a:r>
            <a:r>
              <a:rPr sz="4000" dirty="0"/>
              <a:t>Vocabulary</a:t>
            </a:r>
            <a:r>
              <a:rPr sz="4000" spc="85" dirty="0"/>
              <a:t> </a:t>
            </a:r>
            <a:r>
              <a:rPr sz="4000" spc="-50" dirty="0"/>
              <a:t>1</a:t>
            </a:r>
            <a:endParaRPr sz="4000" dirty="0"/>
          </a:p>
        </p:txBody>
      </p:sp>
      <p:grpSp>
        <p:nvGrpSpPr>
          <p:cNvPr id="3" name="object 3"/>
          <p:cNvGrpSpPr/>
          <p:nvPr/>
        </p:nvGrpSpPr>
        <p:grpSpPr>
          <a:xfrm>
            <a:off x="509587" y="1308100"/>
            <a:ext cx="11118850" cy="1208405"/>
            <a:chOff x="509587" y="1308100"/>
            <a:chExt cx="11118850" cy="1208405"/>
          </a:xfrm>
        </p:grpSpPr>
        <p:sp>
          <p:nvSpPr>
            <p:cNvPr id="4" name="object 4"/>
            <p:cNvSpPr/>
            <p:nvPr/>
          </p:nvSpPr>
          <p:spPr>
            <a:xfrm>
              <a:off x="515112" y="1312163"/>
              <a:ext cx="11108690" cy="1199515"/>
            </a:xfrm>
            <a:custGeom>
              <a:avLst/>
              <a:gdLst/>
              <a:ahLst/>
              <a:cxnLst/>
              <a:rect l="l" t="t" r="r" b="b"/>
              <a:pathLst>
                <a:path w="11108690" h="1199514">
                  <a:moveTo>
                    <a:pt x="11108436" y="1199388"/>
                  </a:moveTo>
                  <a:lnTo>
                    <a:pt x="0" y="1199388"/>
                  </a:lnTo>
                  <a:lnTo>
                    <a:pt x="0" y="0"/>
                  </a:lnTo>
                  <a:lnTo>
                    <a:pt x="11108436" y="0"/>
                  </a:lnTo>
                  <a:lnTo>
                    <a:pt x="11108436" y="1199388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09587" y="1308100"/>
              <a:ext cx="11118850" cy="1208405"/>
            </a:xfrm>
            <a:custGeom>
              <a:avLst/>
              <a:gdLst/>
              <a:ahLst/>
              <a:cxnLst/>
              <a:rect l="l" t="t" r="r" b="b"/>
              <a:pathLst>
                <a:path w="11118850" h="1208405">
                  <a:moveTo>
                    <a:pt x="11114087" y="1208087"/>
                  </a:moveTo>
                  <a:lnTo>
                    <a:pt x="4762" y="1208087"/>
                  </a:lnTo>
                  <a:lnTo>
                    <a:pt x="3289" y="1207858"/>
                  </a:lnTo>
                  <a:lnTo>
                    <a:pt x="1968" y="1207173"/>
                  </a:lnTo>
                  <a:lnTo>
                    <a:pt x="914" y="1206119"/>
                  </a:lnTo>
                  <a:lnTo>
                    <a:pt x="228" y="1204798"/>
                  </a:lnTo>
                  <a:lnTo>
                    <a:pt x="0" y="1203325"/>
                  </a:lnTo>
                  <a:lnTo>
                    <a:pt x="0" y="4762"/>
                  </a:lnTo>
                  <a:lnTo>
                    <a:pt x="4762" y="0"/>
                  </a:lnTo>
                  <a:lnTo>
                    <a:pt x="11114087" y="0"/>
                  </a:lnTo>
                  <a:lnTo>
                    <a:pt x="11118850" y="4762"/>
                  </a:lnTo>
                  <a:lnTo>
                    <a:pt x="9525" y="4762"/>
                  </a:lnTo>
                  <a:lnTo>
                    <a:pt x="4762" y="9525"/>
                  </a:lnTo>
                  <a:lnTo>
                    <a:pt x="9525" y="9525"/>
                  </a:lnTo>
                  <a:lnTo>
                    <a:pt x="9525" y="1198562"/>
                  </a:lnTo>
                  <a:lnTo>
                    <a:pt x="4762" y="1198562"/>
                  </a:lnTo>
                  <a:lnTo>
                    <a:pt x="9525" y="1203325"/>
                  </a:lnTo>
                  <a:lnTo>
                    <a:pt x="11118850" y="1203325"/>
                  </a:lnTo>
                  <a:lnTo>
                    <a:pt x="11118621" y="1204798"/>
                  </a:lnTo>
                  <a:lnTo>
                    <a:pt x="11117935" y="1206119"/>
                  </a:lnTo>
                  <a:lnTo>
                    <a:pt x="11116881" y="1207173"/>
                  </a:lnTo>
                  <a:lnTo>
                    <a:pt x="11115560" y="1207858"/>
                  </a:lnTo>
                  <a:lnTo>
                    <a:pt x="11114087" y="1208087"/>
                  </a:lnTo>
                  <a:close/>
                </a:path>
                <a:path w="11118850" h="1208405">
                  <a:moveTo>
                    <a:pt x="9525" y="9525"/>
                  </a:moveTo>
                  <a:lnTo>
                    <a:pt x="4762" y="9525"/>
                  </a:lnTo>
                  <a:lnTo>
                    <a:pt x="9525" y="4762"/>
                  </a:lnTo>
                  <a:lnTo>
                    <a:pt x="9525" y="9525"/>
                  </a:lnTo>
                  <a:close/>
                </a:path>
                <a:path w="11118850" h="1208405">
                  <a:moveTo>
                    <a:pt x="11109325" y="9525"/>
                  </a:moveTo>
                  <a:lnTo>
                    <a:pt x="9525" y="9525"/>
                  </a:lnTo>
                  <a:lnTo>
                    <a:pt x="9525" y="4762"/>
                  </a:lnTo>
                  <a:lnTo>
                    <a:pt x="11109325" y="4762"/>
                  </a:lnTo>
                  <a:lnTo>
                    <a:pt x="11109325" y="9525"/>
                  </a:lnTo>
                  <a:close/>
                </a:path>
                <a:path w="11118850" h="1208405">
                  <a:moveTo>
                    <a:pt x="11109325" y="1203325"/>
                  </a:moveTo>
                  <a:lnTo>
                    <a:pt x="11109325" y="4762"/>
                  </a:lnTo>
                  <a:lnTo>
                    <a:pt x="11114087" y="9525"/>
                  </a:lnTo>
                  <a:lnTo>
                    <a:pt x="11118850" y="9525"/>
                  </a:lnTo>
                  <a:lnTo>
                    <a:pt x="11118850" y="1198562"/>
                  </a:lnTo>
                  <a:lnTo>
                    <a:pt x="11114087" y="1198562"/>
                  </a:lnTo>
                  <a:lnTo>
                    <a:pt x="11109325" y="1203325"/>
                  </a:lnTo>
                  <a:close/>
                </a:path>
                <a:path w="11118850" h="1208405">
                  <a:moveTo>
                    <a:pt x="11118850" y="9525"/>
                  </a:moveTo>
                  <a:lnTo>
                    <a:pt x="11114087" y="9525"/>
                  </a:lnTo>
                  <a:lnTo>
                    <a:pt x="11109325" y="4762"/>
                  </a:lnTo>
                  <a:lnTo>
                    <a:pt x="11118850" y="4762"/>
                  </a:lnTo>
                  <a:lnTo>
                    <a:pt x="11118850" y="9525"/>
                  </a:lnTo>
                  <a:close/>
                </a:path>
                <a:path w="11118850" h="1208405">
                  <a:moveTo>
                    <a:pt x="9525" y="1203325"/>
                  </a:moveTo>
                  <a:lnTo>
                    <a:pt x="4762" y="1198562"/>
                  </a:lnTo>
                  <a:lnTo>
                    <a:pt x="9525" y="1198562"/>
                  </a:lnTo>
                  <a:lnTo>
                    <a:pt x="9525" y="1203325"/>
                  </a:lnTo>
                  <a:close/>
                </a:path>
                <a:path w="11118850" h="1208405">
                  <a:moveTo>
                    <a:pt x="11109325" y="1203325"/>
                  </a:moveTo>
                  <a:lnTo>
                    <a:pt x="9525" y="1203325"/>
                  </a:lnTo>
                  <a:lnTo>
                    <a:pt x="9525" y="1198562"/>
                  </a:lnTo>
                  <a:lnTo>
                    <a:pt x="11109325" y="1198562"/>
                  </a:lnTo>
                  <a:lnTo>
                    <a:pt x="11109325" y="1203325"/>
                  </a:lnTo>
                  <a:close/>
                </a:path>
                <a:path w="11118850" h="1208405">
                  <a:moveTo>
                    <a:pt x="11118850" y="1203325"/>
                  </a:moveTo>
                  <a:lnTo>
                    <a:pt x="11109325" y="1203325"/>
                  </a:lnTo>
                  <a:lnTo>
                    <a:pt x="11114087" y="1198562"/>
                  </a:lnTo>
                  <a:lnTo>
                    <a:pt x="11118850" y="1198562"/>
                  </a:lnTo>
                  <a:lnTo>
                    <a:pt x="11118850" y="12033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15112" y="1312163"/>
            <a:ext cx="11108690" cy="119951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547370" marR="83185" indent="-457200" algn="just">
              <a:lnSpc>
                <a:spcPct val="100000"/>
              </a:lnSpc>
              <a:spcBef>
                <a:spcPts val="245"/>
              </a:spcBef>
            </a:pPr>
            <a:r>
              <a:rPr sz="2400" b="1" dirty="0">
                <a:solidFill>
                  <a:srgbClr val="404040"/>
                </a:solidFill>
                <a:latin typeface="Arial"/>
                <a:cs typeface="Arial"/>
              </a:rPr>
              <a:t>1)</a:t>
            </a:r>
            <a:r>
              <a:rPr sz="2400" b="1" spc="105" dirty="0">
                <a:solidFill>
                  <a:srgbClr val="404040"/>
                </a:solidFill>
                <a:latin typeface="Arial"/>
                <a:cs typeface="Arial"/>
              </a:rPr>
              <a:t>  </a:t>
            </a:r>
            <a:r>
              <a:rPr sz="2400" b="1" dirty="0">
                <a:solidFill>
                  <a:srgbClr val="404040"/>
                </a:solidFill>
                <a:latin typeface="Arial"/>
                <a:cs typeface="Arial"/>
              </a:rPr>
              <a:t>Examples:</a:t>
            </a:r>
            <a:r>
              <a:rPr sz="2400" b="1" spc="9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Items</a:t>
            </a:r>
            <a:r>
              <a:rPr sz="2400" spc="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or</a:t>
            </a:r>
            <a:r>
              <a:rPr sz="2400" spc="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instances</a:t>
            </a:r>
            <a:r>
              <a:rPr sz="2400" spc="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400" spc="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400" spc="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used</a:t>
            </a:r>
            <a:r>
              <a:rPr sz="2400" spc="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for</a:t>
            </a:r>
            <a:r>
              <a:rPr sz="2400" spc="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learning</a:t>
            </a:r>
            <a:r>
              <a:rPr sz="2400" spc="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or</a:t>
            </a:r>
            <a:r>
              <a:rPr sz="2400" spc="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evaluation.</a:t>
            </a:r>
            <a:r>
              <a:rPr sz="2400" spc="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In</a:t>
            </a:r>
            <a:r>
              <a:rPr sz="2400" spc="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our </a:t>
            </a:r>
            <a:r>
              <a:rPr sz="2400" spc="100" dirty="0">
                <a:solidFill>
                  <a:srgbClr val="404040"/>
                </a:solidFill>
                <a:latin typeface="Arial MT"/>
                <a:cs typeface="Arial MT"/>
              </a:rPr>
              <a:t>spam</a:t>
            </a:r>
            <a:r>
              <a:rPr sz="2400" spc="30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120" dirty="0">
                <a:solidFill>
                  <a:srgbClr val="404040"/>
                </a:solidFill>
                <a:latin typeface="Arial MT"/>
                <a:cs typeface="Arial MT"/>
              </a:rPr>
              <a:t>problem,</a:t>
            </a:r>
            <a:r>
              <a:rPr sz="2400" spc="3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404040"/>
                </a:solidFill>
                <a:latin typeface="Arial MT"/>
                <a:cs typeface="Arial MT"/>
              </a:rPr>
              <a:t>these</a:t>
            </a:r>
            <a:r>
              <a:rPr sz="2400" spc="3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125" dirty="0">
                <a:solidFill>
                  <a:srgbClr val="404040"/>
                </a:solidFill>
                <a:latin typeface="Arial MT"/>
                <a:cs typeface="Arial MT"/>
              </a:rPr>
              <a:t>examples</a:t>
            </a:r>
            <a:r>
              <a:rPr sz="2400" spc="3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125" dirty="0">
                <a:solidFill>
                  <a:srgbClr val="404040"/>
                </a:solidFill>
                <a:latin typeface="Arial MT"/>
                <a:cs typeface="Arial MT"/>
              </a:rPr>
              <a:t>correspond</a:t>
            </a:r>
            <a:r>
              <a:rPr sz="2400" spc="3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400" spc="3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400" spc="3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404040"/>
                </a:solidFill>
                <a:latin typeface="Arial MT"/>
                <a:cs typeface="Arial MT"/>
              </a:rPr>
              <a:t>collection</a:t>
            </a:r>
            <a:r>
              <a:rPr sz="2400" spc="3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400" spc="3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100" dirty="0">
                <a:solidFill>
                  <a:srgbClr val="404040"/>
                </a:solidFill>
                <a:latin typeface="Arial MT"/>
                <a:cs typeface="Arial MT"/>
              </a:rPr>
              <a:t>email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messages</a:t>
            </a:r>
            <a:r>
              <a:rPr sz="2400" spc="-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we</a:t>
            </a:r>
            <a:r>
              <a:rPr sz="2400" spc="-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will</a:t>
            </a:r>
            <a:r>
              <a:rPr sz="24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use</a:t>
            </a:r>
            <a:r>
              <a:rPr sz="2400" spc="-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for</a:t>
            </a:r>
            <a:r>
              <a:rPr sz="2400" spc="-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learning</a:t>
            </a:r>
            <a:r>
              <a:rPr sz="2400" spc="-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2400" spc="-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testing.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515112" y="2802635"/>
            <a:ext cx="11108690" cy="1198245"/>
          </a:xfrm>
          <a:prstGeom prst="rect">
            <a:avLst/>
          </a:prstGeom>
          <a:solidFill>
            <a:srgbClr val="A9D18E"/>
          </a:solidFill>
        </p:spPr>
        <p:txBody>
          <a:bodyPr vert="horz" wrap="square" lIns="0" tIns="29844" rIns="0" bIns="0" rtlCol="0">
            <a:spAutoFit/>
          </a:bodyPr>
          <a:lstStyle/>
          <a:p>
            <a:pPr marL="547370" marR="83185" indent="-457200" algn="just">
              <a:lnSpc>
                <a:spcPct val="100000"/>
              </a:lnSpc>
              <a:spcBef>
                <a:spcPts val="234"/>
              </a:spcBef>
            </a:pPr>
            <a:r>
              <a:rPr sz="2400" b="1" dirty="0">
                <a:solidFill>
                  <a:srgbClr val="404040"/>
                </a:solidFill>
                <a:latin typeface="Arial"/>
                <a:cs typeface="Arial"/>
              </a:rPr>
              <a:t>2)</a:t>
            </a:r>
            <a:r>
              <a:rPr sz="2400" b="1" spc="135" dirty="0">
                <a:solidFill>
                  <a:srgbClr val="404040"/>
                </a:solidFill>
                <a:latin typeface="Arial"/>
                <a:cs typeface="Arial"/>
              </a:rPr>
              <a:t>  </a:t>
            </a:r>
            <a:r>
              <a:rPr sz="2400" b="1" dirty="0">
                <a:solidFill>
                  <a:srgbClr val="404040"/>
                </a:solidFill>
                <a:latin typeface="Arial"/>
                <a:cs typeface="Arial"/>
              </a:rPr>
              <a:t>Training</a:t>
            </a:r>
            <a:r>
              <a:rPr sz="2400" b="1" spc="1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04040"/>
                </a:solidFill>
                <a:latin typeface="Arial"/>
                <a:cs typeface="Arial"/>
              </a:rPr>
              <a:t>sample:</a:t>
            </a:r>
            <a:r>
              <a:rPr sz="2400" b="1" spc="1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Examples</a:t>
            </a:r>
            <a:r>
              <a:rPr sz="2400" spc="1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used</a:t>
            </a:r>
            <a:r>
              <a:rPr sz="2400" spc="1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400" spc="1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train</a:t>
            </a:r>
            <a:r>
              <a:rPr sz="2400" spc="1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2400" spc="1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learning</a:t>
            </a:r>
            <a:r>
              <a:rPr sz="2400" spc="1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algorithm.</a:t>
            </a:r>
            <a:r>
              <a:rPr sz="2400" spc="1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In</a:t>
            </a:r>
            <a:r>
              <a:rPr sz="2400" spc="1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our</a:t>
            </a:r>
            <a:r>
              <a:rPr sz="2400" spc="1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spam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problem,</a:t>
            </a:r>
            <a:r>
              <a:rPr sz="2400" spc="1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400" spc="1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training</a:t>
            </a:r>
            <a:r>
              <a:rPr sz="2400" spc="1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sample</a:t>
            </a:r>
            <a:r>
              <a:rPr sz="2400" spc="1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consists</a:t>
            </a:r>
            <a:r>
              <a:rPr sz="2400" spc="17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400" spc="17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2400" spc="17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set</a:t>
            </a:r>
            <a:r>
              <a:rPr sz="2400" spc="18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400" spc="17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email</a:t>
            </a:r>
            <a:r>
              <a:rPr sz="2400" spc="18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examples</a:t>
            </a:r>
            <a:r>
              <a:rPr sz="2400" spc="18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along</a:t>
            </a:r>
            <a:r>
              <a:rPr sz="2400" spc="17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with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their</a:t>
            </a:r>
            <a:r>
              <a:rPr sz="2400" spc="-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associated</a:t>
            </a:r>
            <a:r>
              <a:rPr sz="2400" spc="-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labels.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5112" y="4303776"/>
            <a:ext cx="11108690" cy="1568450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30480" rIns="0" bIns="0" rtlCol="0">
            <a:spAutoFit/>
          </a:bodyPr>
          <a:lstStyle/>
          <a:p>
            <a:pPr marL="547370" marR="83185" indent="-457200" algn="just">
              <a:lnSpc>
                <a:spcPct val="100000"/>
              </a:lnSpc>
              <a:spcBef>
                <a:spcPts val="240"/>
              </a:spcBef>
            </a:pPr>
            <a:r>
              <a:rPr sz="2400" b="1" dirty="0">
                <a:solidFill>
                  <a:srgbClr val="404040"/>
                </a:solidFill>
                <a:latin typeface="Arial"/>
                <a:cs typeface="Arial"/>
              </a:rPr>
              <a:t>3)</a:t>
            </a:r>
            <a:r>
              <a:rPr sz="2400" b="1" spc="70" dirty="0">
                <a:solidFill>
                  <a:srgbClr val="404040"/>
                </a:solidFill>
                <a:latin typeface="Arial"/>
                <a:cs typeface="Arial"/>
              </a:rPr>
              <a:t>  </a:t>
            </a:r>
            <a:r>
              <a:rPr sz="2400" b="1" spc="114" dirty="0">
                <a:solidFill>
                  <a:srgbClr val="404040"/>
                </a:solidFill>
                <a:latin typeface="Arial"/>
                <a:cs typeface="Arial"/>
              </a:rPr>
              <a:t>Labels:</a:t>
            </a:r>
            <a:r>
              <a:rPr sz="2400" b="1" spc="3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404040"/>
                </a:solidFill>
                <a:latin typeface="Arial MT"/>
                <a:cs typeface="Arial MT"/>
              </a:rPr>
              <a:t>Values</a:t>
            </a:r>
            <a:r>
              <a:rPr sz="2400" spc="30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404040"/>
                </a:solidFill>
                <a:latin typeface="Arial MT"/>
                <a:cs typeface="Arial MT"/>
              </a:rPr>
              <a:t>or</a:t>
            </a:r>
            <a:r>
              <a:rPr sz="2400" spc="30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125" dirty="0">
                <a:solidFill>
                  <a:srgbClr val="404040"/>
                </a:solidFill>
                <a:latin typeface="Arial MT"/>
                <a:cs typeface="Arial MT"/>
              </a:rPr>
              <a:t>categories</a:t>
            </a:r>
            <a:r>
              <a:rPr sz="2400" spc="30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120" dirty="0">
                <a:solidFill>
                  <a:srgbClr val="404040"/>
                </a:solidFill>
                <a:latin typeface="Arial MT"/>
                <a:cs typeface="Arial MT"/>
              </a:rPr>
              <a:t>assigned</a:t>
            </a:r>
            <a:r>
              <a:rPr sz="2400" spc="30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400" spc="3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125" dirty="0">
                <a:solidFill>
                  <a:srgbClr val="404040"/>
                </a:solidFill>
                <a:latin typeface="Arial MT"/>
                <a:cs typeface="Arial MT"/>
              </a:rPr>
              <a:t>examples.</a:t>
            </a:r>
            <a:r>
              <a:rPr sz="2400" spc="3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404040"/>
                </a:solidFill>
                <a:latin typeface="Arial MT"/>
                <a:cs typeface="Arial MT"/>
              </a:rPr>
              <a:t>In</a:t>
            </a:r>
            <a:r>
              <a:rPr sz="2400" spc="3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125" dirty="0">
                <a:solidFill>
                  <a:srgbClr val="404040"/>
                </a:solidFill>
                <a:latin typeface="Arial MT"/>
                <a:cs typeface="Arial MT"/>
              </a:rPr>
              <a:t>classification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problems,</a:t>
            </a:r>
            <a:r>
              <a:rPr sz="2400" spc="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examples</a:t>
            </a:r>
            <a:r>
              <a:rPr sz="2400" spc="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are</a:t>
            </a:r>
            <a:r>
              <a:rPr sz="2400" spc="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assigned</a:t>
            </a:r>
            <a:r>
              <a:rPr sz="2400" spc="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specific</a:t>
            </a:r>
            <a:r>
              <a:rPr sz="2400" spc="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categories,</a:t>
            </a:r>
            <a:r>
              <a:rPr sz="2400" spc="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for</a:t>
            </a:r>
            <a:r>
              <a:rPr sz="2400" spc="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instance,</a:t>
            </a:r>
            <a:r>
              <a:rPr sz="2400" spc="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400" spc="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spam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2400" spc="1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non-spam</a:t>
            </a:r>
            <a:r>
              <a:rPr sz="2400" spc="1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categories</a:t>
            </a:r>
            <a:r>
              <a:rPr sz="2400" spc="1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in</a:t>
            </a:r>
            <a:r>
              <a:rPr sz="2400" spc="1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our</a:t>
            </a:r>
            <a:r>
              <a:rPr sz="2400" spc="1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binary</a:t>
            </a:r>
            <a:r>
              <a:rPr sz="2400" spc="1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classification</a:t>
            </a:r>
            <a:r>
              <a:rPr sz="2400" spc="1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problem.</a:t>
            </a:r>
            <a:r>
              <a:rPr sz="2400" spc="1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In</a:t>
            </a:r>
            <a:r>
              <a:rPr sz="2400" spc="1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regression,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items</a:t>
            </a:r>
            <a:r>
              <a:rPr sz="2400" spc="-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are</a:t>
            </a:r>
            <a:r>
              <a:rPr sz="2400" spc="-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assigned</a:t>
            </a:r>
            <a:r>
              <a:rPr sz="2400" spc="-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real-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valued</a:t>
            </a:r>
            <a:r>
              <a:rPr sz="2400" spc="-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labels.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9789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Machine</a:t>
            </a:r>
            <a:r>
              <a:rPr sz="4000" spc="85" dirty="0"/>
              <a:t> </a:t>
            </a:r>
            <a:r>
              <a:rPr sz="4000" dirty="0"/>
              <a:t>Learning</a:t>
            </a:r>
            <a:r>
              <a:rPr sz="4000" spc="85" dirty="0"/>
              <a:t> </a:t>
            </a:r>
            <a:r>
              <a:rPr sz="4000" dirty="0"/>
              <a:t>Vocabulary</a:t>
            </a:r>
            <a:r>
              <a:rPr sz="4000" spc="85" dirty="0"/>
              <a:t> </a:t>
            </a:r>
            <a:r>
              <a:rPr sz="4000" spc="-50" dirty="0"/>
              <a:t>2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42544" y="2851404"/>
            <a:ext cx="11108690" cy="1938655"/>
          </a:xfrm>
          <a:prstGeom prst="rect">
            <a:avLst/>
          </a:prstGeom>
          <a:solidFill>
            <a:srgbClr val="C4E758"/>
          </a:solidFill>
        </p:spPr>
        <p:txBody>
          <a:bodyPr vert="horz" wrap="square" lIns="0" tIns="32384" rIns="0" bIns="0" rtlCol="0">
            <a:spAutoFit/>
          </a:bodyPr>
          <a:lstStyle/>
          <a:p>
            <a:pPr marL="548640" marR="83185" indent="-457200" algn="just">
              <a:lnSpc>
                <a:spcPct val="100000"/>
              </a:lnSpc>
              <a:spcBef>
                <a:spcPts val="254"/>
              </a:spcBef>
            </a:pPr>
            <a:r>
              <a:rPr sz="2000" b="1" dirty="0">
                <a:solidFill>
                  <a:srgbClr val="404040"/>
                </a:solidFill>
                <a:latin typeface="Arial"/>
                <a:cs typeface="Arial"/>
              </a:rPr>
              <a:t>5)</a:t>
            </a:r>
            <a:r>
              <a:rPr sz="2000" b="1" spc="420" dirty="0">
                <a:solidFill>
                  <a:srgbClr val="404040"/>
                </a:solidFill>
                <a:latin typeface="Arial"/>
                <a:cs typeface="Arial"/>
              </a:rPr>
              <a:t>  </a:t>
            </a:r>
            <a:r>
              <a:rPr sz="2000" b="1" dirty="0">
                <a:solidFill>
                  <a:srgbClr val="404040"/>
                </a:solidFill>
                <a:latin typeface="Arial"/>
                <a:cs typeface="Arial"/>
              </a:rPr>
              <a:t>Test</a:t>
            </a:r>
            <a:r>
              <a:rPr sz="2000" b="1" spc="8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04040"/>
                </a:solidFill>
                <a:latin typeface="Arial"/>
                <a:cs typeface="Arial"/>
              </a:rPr>
              <a:t>sample:</a:t>
            </a:r>
            <a:r>
              <a:rPr sz="2000" b="1" spc="9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Examples</a:t>
            </a:r>
            <a:r>
              <a:rPr sz="2000" spc="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used</a:t>
            </a:r>
            <a:r>
              <a:rPr sz="2000" spc="8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000" spc="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evaluate</a:t>
            </a:r>
            <a:r>
              <a:rPr sz="2000" spc="8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000" spc="8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performance</a:t>
            </a:r>
            <a:r>
              <a:rPr sz="2000" spc="8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000" spc="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2000" spc="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learning</a:t>
            </a:r>
            <a:r>
              <a:rPr sz="2000" spc="8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algorithm.</a:t>
            </a:r>
            <a:r>
              <a:rPr sz="2000" spc="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000" spc="8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Arial MT"/>
                <a:cs typeface="Arial MT"/>
              </a:rPr>
              <a:t>test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sample</a:t>
            </a:r>
            <a:r>
              <a:rPr sz="2000" spc="2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2000" spc="2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separate</a:t>
            </a:r>
            <a:r>
              <a:rPr sz="2000" spc="254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from</a:t>
            </a:r>
            <a:r>
              <a:rPr sz="2000" spc="254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000" spc="2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training</a:t>
            </a:r>
            <a:r>
              <a:rPr sz="2000" spc="2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2000" spc="2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validation</a:t>
            </a:r>
            <a:r>
              <a:rPr sz="2000" spc="2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000" spc="2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2000" spc="2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2000" spc="2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not</a:t>
            </a:r>
            <a:r>
              <a:rPr sz="2000" spc="27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made</a:t>
            </a:r>
            <a:r>
              <a:rPr sz="2000" spc="2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available</a:t>
            </a:r>
            <a:r>
              <a:rPr sz="2000" spc="2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in</a:t>
            </a:r>
            <a:r>
              <a:rPr sz="2000" spc="2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Arial MT"/>
                <a:cs typeface="Arial MT"/>
              </a:rPr>
              <a:t>the </a:t>
            </a:r>
            <a:r>
              <a:rPr sz="2000" spc="65" dirty="0">
                <a:solidFill>
                  <a:srgbClr val="404040"/>
                </a:solidFill>
                <a:latin typeface="Arial MT"/>
                <a:cs typeface="Arial MT"/>
              </a:rPr>
              <a:t>learning</a:t>
            </a:r>
            <a:r>
              <a:rPr sz="2000" spc="19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70" dirty="0">
                <a:solidFill>
                  <a:srgbClr val="404040"/>
                </a:solidFill>
                <a:latin typeface="Arial MT"/>
                <a:cs typeface="Arial MT"/>
              </a:rPr>
              <a:t>stage.</a:t>
            </a:r>
            <a:r>
              <a:rPr sz="2000" spc="2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In</a:t>
            </a:r>
            <a:r>
              <a:rPr sz="2000" spc="2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55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000" spc="19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60" dirty="0">
                <a:solidFill>
                  <a:srgbClr val="404040"/>
                </a:solidFill>
                <a:latin typeface="Arial MT"/>
                <a:cs typeface="Arial MT"/>
              </a:rPr>
              <a:t>spam</a:t>
            </a:r>
            <a:r>
              <a:rPr sz="2000" spc="2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70" dirty="0">
                <a:solidFill>
                  <a:srgbClr val="404040"/>
                </a:solidFill>
                <a:latin typeface="Arial MT"/>
                <a:cs typeface="Arial MT"/>
              </a:rPr>
              <a:t>problem,</a:t>
            </a:r>
            <a:r>
              <a:rPr sz="2000" spc="2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55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000" spc="2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65" dirty="0">
                <a:solidFill>
                  <a:srgbClr val="404040"/>
                </a:solidFill>
                <a:latin typeface="Arial MT"/>
                <a:cs typeface="Arial MT"/>
              </a:rPr>
              <a:t>test</a:t>
            </a:r>
            <a:r>
              <a:rPr sz="2000" spc="2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65" dirty="0">
                <a:solidFill>
                  <a:srgbClr val="404040"/>
                </a:solidFill>
                <a:latin typeface="Arial MT"/>
                <a:cs typeface="Arial MT"/>
              </a:rPr>
              <a:t>sample</a:t>
            </a:r>
            <a:r>
              <a:rPr sz="2000" spc="2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75" dirty="0">
                <a:solidFill>
                  <a:srgbClr val="404040"/>
                </a:solidFill>
                <a:latin typeface="Arial MT"/>
                <a:cs typeface="Arial MT"/>
              </a:rPr>
              <a:t>consists</a:t>
            </a:r>
            <a:r>
              <a:rPr sz="2000" spc="2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000" spc="2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2000" spc="204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75" dirty="0">
                <a:solidFill>
                  <a:srgbClr val="404040"/>
                </a:solidFill>
                <a:latin typeface="Arial MT"/>
                <a:cs typeface="Arial MT"/>
              </a:rPr>
              <a:t>collection</a:t>
            </a:r>
            <a:r>
              <a:rPr sz="2000" spc="2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000" spc="2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55" dirty="0">
                <a:solidFill>
                  <a:srgbClr val="404040"/>
                </a:solidFill>
                <a:latin typeface="Arial MT"/>
                <a:cs typeface="Arial MT"/>
              </a:rPr>
              <a:t>email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examples</a:t>
            </a:r>
            <a:r>
              <a:rPr sz="2000" spc="2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for</a:t>
            </a:r>
            <a:r>
              <a:rPr sz="2000" spc="2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which</a:t>
            </a:r>
            <a:r>
              <a:rPr sz="2000" spc="2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000" spc="28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learning</a:t>
            </a:r>
            <a:r>
              <a:rPr sz="2000" spc="28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45" dirty="0">
                <a:solidFill>
                  <a:srgbClr val="404040"/>
                </a:solidFill>
                <a:latin typeface="Arial MT"/>
                <a:cs typeface="Arial MT"/>
              </a:rPr>
              <a:t>algorithm</a:t>
            </a:r>
            <a:r>
              <a:rPr sz="2000" spc="28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must</a:t>
            </a:r>
            <a:r>
              <a:rPr sz="2000" spc="2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predict</a:t>
            </a:r>
            <a:r>
              <a:rPr sz="2000" spc="29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labels</a:t>
            </a:r>
            <a:r>
              <a:rPr sz="2000" spc="2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based</a:t>
            </a:r>
            <a:r>
              <a:rPr sz="2000" spc="29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on</a:t>
            </a:r>
            <a:r>
              <a:rPr sz="2000" spc="29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50" dirty="0">
                <a:solidFill>
                  <a:srgbClr val="404040"/>
                </a:solidFill>
                <a:latin typeface="Arial MT"/>
                <a:cs typeface="Arial MT"/>
              </a:rPr>
              <a:t>features.</a:t>
            </a:r>
            <a:r>
              <a:rPr sz="2000" spc="254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These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predictions</a:t>
            </a:r>
            <a:r>
              <a:rPr sz="20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are</a:t>
            </a:r>
            <a:r>
              <a:rPr sz="20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then</a:t>
            </a:r>
            <a:r>
              <a:rPr sz="20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compared</a:t>
            </a:r>
            <a:r>
              <a:rPr sz="20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with</a:t>
            </a:r>
            <a:r>
              <a:rPr sz="20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0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labels</a:t>
            </a:r>
            <a:r>
              <a:rPr sz="20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0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0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test</a:t>
            </a:r>
            <a:r>
              <a:rPr sz="20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sample</a:t>
            </a:r>
            <a:r>
              <a:rPr sz="20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0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measure</a:t>
            </a:r>
            <a:r>
              <a:rPr sz="20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0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performance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algorithm.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5112" y="1225296"/>
            <a:ext cx="11108690" cy="1323340"/>
          </a:xfrm>
          <a:prstGeom prst="rect">
            <a:avLst/>
          </a:prstGeom>
          <a:solidFill>
            <a:srgbClr val="EDDEAC"/>
          </a:solidFill>
        </p:spPr>
        <p:txBody>
          <a:bodyPr vert="horz" wrap="square" lIns="0" tIns="33020" rIns="0" bIns="0" rtlCol="0">
            <a:spAutoFit/>
          </a:bodyPr>
          <a:lstStyle/>
          <a:p>
            <a:pPr marL="547370" marR="203200" indent="-457200">
              <a:lnSpc>
                <a:spcPct val="100000"/>
              </a:lnSpc>
              <a:spcBef>
                <a:spcPts val="260"/>
              </a:spcBef>
              <a:tabLst>
                <a:tab pos="547370" algn="l"/>
              </a:tabLst>
            </a:pPr>
            <a:r>
              <a:rPr sz="2000" b="1" spc="-25" dirty="0">
                <a:solidFill>
                  <a:srgbClr val="404040"/>
                </a:solidFill>
                <a:latin typeface="Arial"/>
                <a:cs typeface="Arial"/>
              </a:rPr>
              <a:t>4)</a:t>
            </a:r>
            <a:r>
              <a:rPr sz="2000" b="1" dirty="0">
                <a:solidFill>
                  <a:srgbClr val="404040"/>
                </a:solidFill>
                <a:latin typeface="Arial"/>
                <a:cs typeface="Arial"/>
              </a:rPr>
              <a:t>	Features:</a:t>
            </a:r>
            <a:r>
              <a:rPr sz="2000" b="1" spc="-8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0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set</a:t>
            </a:r>
            <a:r>
              <a:rPr sz="20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0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attributes,</a:t>
            </a:r>
            <a:r>
              <a:rPr sz="20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often</a:t>
            </a:r>
            <a:r>
              <a:rPr sz="20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represented</a:t>
            </a:r>
            <a:r>
              <a:rPr sz="20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as</a:t>
            </a:r>
            <a:r>
              <a:rPr sz="20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20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vector,</a:t>
            </a:r>
            <a:r>
              <a:rPr sz="20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associated</a:t>
            </a:r>
            <a:r>
              <a:rPr sz="20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0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an</a:t>
            </a:r>
            <a:r>
              <a:rPr sz="2000" spc="-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example.</a:t>
            </a:r>
            <a:r>
              <a:rPr sz="20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Arial MT"/>
                <a:cs typeface="Arial MT"/>
              </a:rPr>
              <a:t>In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0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case</a:t>
            </a:r>
            <a:r>
              <a:rPr sz="20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0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email</a:t>
            </a:r>
            <a:r>
              <a:rPr sz="20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messages,</a:t>
            </a:r>
            <a:r>
              <a:rPr sz="20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some</a:t>
            </a:r>
            <a:r>
              <a:rPr sz="20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relevant</a:t>
            </a:r>
            <a:r>
              <a:rPr sz="20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features</a:t>
            </a:r>
            <a:r>
              <a:rPr sz="20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may</a:t>
            </a:r>
            <a:r>
              <a:rPr sz="20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include</a:t>
            </a:r>
            <a:r>
              <a:rPr sz="20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0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length</a:t>
            </a:r>
            <a:r>
              <a:rPr sz="20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0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0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message,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000" spc="-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name</a:t>
            </a:r>
            <a:r>
              <a:rPr sz="20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0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0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sender,</a:t>
            </a:r>
            <a:r>
              <a:rPr sz="20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various</a:t>
            </a:r>
            <a:r>
              <a:rPr sz="20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characteristics</a:t>
            </a:r>
            <a:r>
              <a:rPr sz="20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0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0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header,</a:t>
            </a:r>
            <a:r>
              <a:rPr sz="20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0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presence</a:t>
            </a:r>
            <a:r>
              <a:rPr sz="2000" spc="-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0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certain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keywords</a:t>
            </a:r>
            <a:r>
              <a:rPr sz="2000" spc="-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in</a:t>
            </a:r>
            <a:r>
              <a:rPr sz="20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body</a:t>
            </a:r>
            <a:r>
              <a:rPr sz="20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000" spc="-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message,</a:t>
            </a:r>
            <a:r>
              <a:rPr sz="20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20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so</a:t>
            </a:r>
            <a:r>
              <a:rPr sz="20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Arial MT"/>
                <a:cs typeface="Arial MT"/>
              </a:rPr>
              <a:t>on.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5112" y="5093208"/>
            <a:ext cx="11108690" cy="829310"/>
          </a:xfrm>
          <a:prstGeom prst="rect">
            <a:avLst/>
          </a:prstGeom>
          <a:solidFill>
            <a:srgbClr val="FD9B1C"/>
          </a:solidFill>
        </p:spPr>
        <p:txBody>
          <a:bodyPr vert="horz" wrap="square" lIns="0" tIns="29845" rIns="0" bIns="0" rtlCol="0">
            <a:spAutoFit/>
          </a:bodyPr>
          <a:lstStyle/>
          <a:p>
            <a:pPr marL="547370" marR="465455" indent="-457200">
              <a:lnSpc>
                <a:spcPct val="100000"/>
              </a:lnSpc>
              <a:spcBef>
                <a:spcPts val="235"/>
              </a:spcBef>
              <a:tabLst>
                <a:tab pos="547370" algn="l"/>
              </a:tabLst>
            </a:pPr>
            <a:r>
              <a:rPr sz="2400" b="1" spc="-25" dirty="0">
                <a:solidFill>
                  <a:srgbClr val="404040"/>
                </a:solidFill>
                <a:latin typeface="Arial"/>
                <a:cs typeface="Arial"/>
              </a:rPr>
              <a:t>6)</a:t>
            </a:r>
            <a:r>
              <a:rPr sz="2400" b="1" dirty="0">
                <a:solidFill>
                  <a:srgbClr val="404040"/>
                </a:solidFill>
                <a:latin typeface="Arial"/>
                <a:cs typeface="Arial"/>
              </a:rPr>
              <a:t>	Loss</a:t>
            </a:r>
            <a:r>
              <a:rPr sz="2400" b="1" spc="-8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04040"/>
                </a:solidFill>
                <a:latin typeface="Arial"/>
                <a:cs typeface="Arial"/>
              </a:rPr>
              <a:t>function:</a:t>
            </a:r>
            <a:r>
              <a:rPr sz="2400" b="1" spc="-1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2400" spc="-1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function</a:t>
            </a:r>
            <a:r>
              <a:rPr sz="2400" spc="-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that</a:t>
            </a:r>
            <a:r>
              <a:rPr sz="2400" spc="-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measures</a:t>
            </a:r>
            <a:r>
              <a:rPr sz="2400" spc="-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400" spc="-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difference,</a:t>
            </a:r>
            <a:r>
              <a:rPr sz="2400" spc="-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or</a:t>
            </a:r>
            <a:r>
              <a:rPr sz="2400" spc="-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loss,</a:t>
            </a:r>
            <a:r>
              <a:rPr sz="2400" spc="-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between</a:t>
            </a:r>
            <a:r>
              <a:rPr sz="2400" spc="-50" dirty="0">
                <a:solidFill>
                  <a:srgbClr val="404040"/>
                </a:solidFill>
                <a:latin typeface="Arial MT"/>
                <a:cs typeface="Arial MT"/>
              </a:rPr>
              <a:t> a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predicted</a:t>
            </a:r>
            <a:r>
              <a:rPr sz="2400" spc="-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label</a:t>
            </a:r>
            <a:r>
              <a:rPr sz="24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2400" spc="-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2400" spc="-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true</a:t>
            </a:r>
            <a:r>
              <a:rPr sz="2400" spc="-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label.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Types</a:t>
            </a:r>
            <a:r>
              <a:rPr sz="4000" spc="30" dirty="0"/>
              <a:t> </a:t>
            </a:r>
            <a:r>
              <a:rPr sz="4000" dirty="0"/>
              <a:t>of</a:t>
            </a:r>
            <a:r>
              <a:rPr sz="4000" spc="260" dirty="0"/>
              <a:t> </a:t>
            </a:r>
            <a:r>
              <a:rPr sz="4000" dirty="0"/>
              <a:t>Machine</a:t>
            </a:r>
            <a:r>
              <a:rPr sz="4000" spc="30" dirty="0"/>
              <a:t> </a:t>
            </a:r>
            <a:r>
              <a:rPr sz="4000" dirty="0"/>
              <a:t>Learning</a:t>
            </a:r>
            <a:r>
              <a:rPr sz="4000" spc="30" dirty="0"/>
              <a:t> </a:t>
            </a:r>
            <a:r>
              <a:rPr sz="4000" spc="-10" dirty="0"/>
              <a:t>Systems</a:t>
            </a:r>
            <a:endParaRPr sz="40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There</a:t>
            </a:r>
            <a:r>
              <a:rPr b="1" spc="2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are</a:t>
            </a:r>
            <a:r>
              <a:rPr b="1" spc="229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so</a:t>
            </a:r>
            <a:r>
              <a:rPr b="1" spc="2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many</a:t>
            </a:r>
            <a:r>
              <a:rPr b="1" spc="2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different</a:t>
            </a:r>
            <a:r>
              <a:rPr b="1" spc="2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types</a:t>
            </a:r>
            <a:r>
              <a:rPr b="1" spc="2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b="1" spc="2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Machine</a:t>
            </a:r>
            <a:r>
              <a:rPr b="1" spc="2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Learning</a:t>
            </a:r>
            <a:r>
              <a:rPr b="1" spc="2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systems</a:t>
            </a:r>
            <a:r>
              <a:rPr b="1" spc="2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that</a:t>
            </a:r>
            <a:r>
              <a:rPr b="1" spc="2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it</a:t>
            </a:r>
            <a:r>
              <a:rPr b="1" spc="2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spc="-25" dirty="0">
                <a:solidFill>
                  <a:srgbClr val="585858"/>
                </a:solidFill>
                <a:latin typeface="Arial"/>
                <a:cs typeface="Arial"/>
              </a:rPr>
              <a:t>is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useful</a:t>
            </a:r>
            <a:r>
              <a:rPr b="1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b="1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classify</a:t>
            </a:r>
            <a:r>
              <a:rPr b="1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them</a:t>
            </a:r>
            <a:r>
              <a:rPr b="1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b="1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broad</a:t>
            </a:r>
            <a:r>
              <a:rPr b="1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categories</a:t>
            </a:r>
            <a:r>
              <a:rPr b="1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based</a:t>
            </a:r>
            <a:r>
              <a:rPr b="1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spc="-25" dirty="0">
                <a:solidFill>
                  <a:srgbClr val="585858"/>
                </a:solidFill>
                <a:latin typeface="Arial"/>
                <a:cs typeface="Arial"/>
              </a:rPr>
              <a:t>on:</a:t>
            </a: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b="1" spc="-25" dirty="0">
              <a:solidFill>
                <a:srgbClr val="585858"/>
              </a:solidFill>
              <a:latin typeface="Arial"/>
              <a:cs typeface="Arial"/>
            </a:endParaRPr>
          </a:p>
          <a:p>
            <a:pPr marL="353060" marR="5080" indent="-340360" algn="just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5600" algn="l"/>
              </a:tabLst>
            </a:pPr>
            <a:r>
              <a:rPr b="1" spc="50" dirty="0">
                <a:solidFill>
                  <a:srgbClr val="585858"/>
                </a:solidFill>
                <a:latin typeface="Arial"/>
                <a:cs typeface="Arial"/>
              </a:rPr>
              <a:t>Whether</a:t>
            </a:r>
            <a:r>
              <a:rPr b="1" spc="1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or</a:t>
            </a:r>
            <a:r>
              <a:rPr b="1" spc="1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not</a:t>
            </a:r>
            <a:r>
              <a:rPr b="1" spc="1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they</a:t>
            </a:r>
            <a:r>
              <a:rPr b="1" spc="1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are</a:t>
            </a:r>
            <a:r>
              <a:rPr b="1" spc="1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spc="55" dirty="0">
                <a:solidFill>
                  <a:srgbClr val="585858"/>
                </a:solidFill>
                <a:latin typeface="Arial"/>
                <a:cs typeface="Arial"/>
              </a:rPr>
              <a:t>trained</a:t>
            </a:r>
            <a:r>
              <a:rPr b="1" spc="2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spc="50" dirty="0">
                <a:solidFill>
                  <a:srgbClr val="585858"/>
                </a:solidFill>
                <a:latin typeface="Arial"/>
                <a:cs typeface="Arial"/>
              </a:rPr>
              <a:t>with</a:t>
            </a:r>
            <a:r>
              <a:rPr b="1" spc="2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spc="50" dirty="0">
                <a:solidFill>
                  <a:srgbClr val="1D41D4"/>
                </a:solidFill>
                <a:latin typeface="Arial"/>
                <a:cs typeface="Arial"/>
              </a:rPr>
              <a:t>human</a:t>
            </a:r>
            <a:r>
              <a:rPr b="1" spc="19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b="1" spc="60" dirty="0">
                <a:solidFill>
                  <a:srgbClr val="1D41D4"/>
                </a:solidFill>
                <a:latin typeface="Arial"/>
                <a:cs typeface="Arial"/>
              </a:rPr>
              <a:t>supervision</a:t>
            </a:r>
            <a:r>
              <a:rPr b="1" spc="20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b="1" spc="50" dirty="0">
                <a:solidFill>
                  <a:srgbClr val="585858"/>
                </a:solidFill>
                <a:latin typeface="Arial"/>
                <a:cs typeface="Arial"/>
              </a:rPr>
              <a:t>(</a:t>
            </a:r>
            <a:r>
              <a:rPr b="1" spc="50" dirty="0">
                <a:solidFill>
                  <a:srgbClr val="FC5C0B"/>
                </a:solidFill>
                <a:latin typeface="Arial"/>
                <a:cs typeface="Arial"/>
              </a:rPr>
              <a:t>supervised</a:t>
            </a:r>
            <a:r>
              <a:rPr b="1" spc="50" dirty="0">
                <a:solidFill>
                  <a:srgbClr val="585858"/>
                </a:solidFill>
                <a:latin typeface="Arial"/>
                <a:cs typeface="Arial"/>
              </a:rPr>
              <a:t>, 	</a:t>
            </a:r>
            <a:r>
              <a:rPr b="1" dirty="0">
                <a:solidFill>
                  <a:srgbClr val="FC5C0B"/>
                </a:solidFill>
                <a:latin typeface="Arial"/>
                <a:cs typeface="Arial"/>
              </a:rPr>
              <a:t>unsupervised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b="1" spc="-1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C5C0B"/>
                </a:solidFill>
                <a:latin typeface="Arial"/>
                <a:cs typeface="Arial"/>
              </a:rPr>
              <a:t>semisupervised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b="1" spc="-1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C5C0B"/>
                </a:solidFill>
                <a:latin typeface="Arial"/>
                <a:cs typeface="Arial"/>
              </a:rPr>
              <a:t>Reinforcement</a:t>
            </a:r>
            <a:r>
              <a:rPr b="1" spc="-110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FC5C0B"/>
                </a:solidFill>
                <a:latin typeface="Arial"/>
                <a:cs typeface="Arial"/>
              </a:rPr>
              <a:t>Learning</a:t>
            </a:r>
            <a:r>
              <a:rPr b="1" spc="-10" dirty="0">
                <a:solidFill>
                  <a:srgbClr val="585858"/>
                </a:solidFill>
                <a:latin typeface="Arial"/>
                <a:cs typeface="Arial"/>
              </a:rPr>
              <a:t>).</a:t>
            </a:r>
          </a:p>
          <a:p>
            <a:pPr>
              <a:lnSpc>
                <a:spcPct val="100000"/>
              </a:lnSpc>
              <a:spcBef>
                <a:spcPts val="120"/>
              </a:spcBef>
              <a:buFont typeface="Arial MT"/>
              <a:buChar char="•"/>
            </a:pPr>
            <a:endParaRPr b="1" spc="-10" dirty="0">
              <a:solidFill>
                <a:srgbClr val="585858"/>
              </a:solidFill>
              <a:latin typeface="Arial"/>
              <a:cs typeface="Arial"/>
            </a:endParaRPr>
          </a:p>
          <a:p>
            <a:pPr marL="353060" marR="5080" indent="-340360" algn="just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5600" algn="l"/>
              </a:tabLst>
            </a:pPr>
            <a:r>
              <a:rPr b="1" spc="50" dirty="0">
                <a:solidFill>
                  <a:srgbClr val="585858"/>
                </a:solidFill>
                <a:latin typeface="Arial"/>
                <a:cs typeface="Arial"/>
              </a:rPr>
              <a:t>Whether</a:t>
            </a:r>
            <a:r>
              <a:rPr b="1" spc="2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or</a:t>
            </a:r>
            <a:r>
              <a:rPr b="1" spc="229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not</a:t>
            </a:r>
            <a:r>
              <a:rPr b="1" spc="229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they</a:t>
            </a:r>
            <a:r>
              <a:rPr b="1" spc="229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can</a:t>
            </a:r>
            <a:r>
              <a:rPr b="1" spc="229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spc="50" dirty="0">
                <a:solidFill>
                  <a:srgbClr val="585858"/>
                </a:solidFill>
                <a:latin typeface="Arial"/>
                <a:cs typeface="Arial"/>
              </a:rPr>
              <a:t>learn</a:t>
            </a:r>
            <a:r>
              <a:rPr b="1" spc="229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spc="55" dirty="0">
                <a:solidFill>
                  <a:srgbClr val="1D41D4"/>
                </a:solidFill>
                <a:latin typeface="Arial"/>
                <a:cs typeface="Arial"/>
              </a:rPr>
              <a:t>incrementally</a:t>
            </a:r>
            <a:r>
              <a:rPr b="1" spc="22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1D41D4"/>
                </a:solidFill>
                <a:latin typeface="Arial"/>
                <a:cs typeface="Arial"/>
              </a:rPr>
              <a:t>on</a:t>
            </a:r>
            <a:r>
              <a:rPr b="1" spc="229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1D41D4"/>
                </a:solidFill>
                <a:latin typeface="Arial"/>
                <a:cs typeface="Arial"/>
              </a:rPr>
              <a:t>the</a:t>
            </a:r>
            <a:r>
              <a:rPr b="1" spc="229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1D41D4"/>
                </a:solidFill>
                <a:latin typeface="Arial"/>
                <a:cs typeface="Arial"/>
              </a:rPr>
              <a:t>fly</a:t>
            </a:r>
            <a:r>
              <a:rPr b="1" spc="229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b="1" spc="55" dirty="0">
                <a:solidFill>
                  <a:srgbClr val="585858"/>
                </a:solidFill>
                <a:latin typeface="Arial"/>
                <a:cs typeface="Arial"/>
              </a:rPr>
              <a:t>(</a:t>
            </a:r>
            <a:r>
              <a:rPr b="1" spc="55" dirty="0">
                <a:solidFill>
                  <a:srgbClr val="FF0000"/>
                </a:solidFill>
                <a:latin typeface="Arial"/>
                <a:cs typeface="Arial"/>
              </a:rPr>
              <a:t>online</a:t>
            </a:r>
            <a:r>
              <a:rPr b="1" spc="229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spc="40" dirty="0">
                <a:solidFill>
                  <a:srgbClr val="585858"/>
                </a:solidFill>
                <a:latin typeface="Arial"/>
                <a:cs typeface="Arial"/>
              </a:rPr>
              <a:t>versus 	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batch</a:t>
            </a:r>
            <a:r>
              <a:rPr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FF0000"/>
                </a:solidFill>
                <a:latin typeface="Arial"/>
                <a:cs typeface="Arial"/>
              </a:rPr>
              <a:t>learning</a:t>
            </a:r>
            <a:r>
              <a:rPr b="1" spc="-10" dirty="0">
                <a:solidFill>
                  <a:srgbClr val="585858"/>
                </a:solidFill>
                <a:latin typeface="Arial"/>
                <a:cs typeface="Arial"/>
              </a:rPr>
              <a:t>).</a:t>
            </a:r>
          </a:p>
          <a:p>
            <a:pPr>
              <a:lnSpc>
                <a:spcPct val="100000"/>
              </a:lnSpc>
              <a:spcBef>
                <a:spcPts val="120"/>
              </a:spcBef>
              <a:buFont typeface="Arial MT"/>
              <a:buChar char="•"/>
            </a:pPr>
            <a:endParaRPr b="1" spc="-10" dirty="0">
              <a:solidFill>
                <a:srgbClr val="585858"/>
              </a:solidFill>
              <a:latin typeface="Arial"/>
              <a:cs typeface="Arial"/>
            </a:endParaRPr>
          </a:p>
          <a:p>
            <a:pPr marL="353060" marR="5080" indent="-340360" algn="just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5600" algn="l"/>
              </a:tabLst>
            </a:pP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Whether</a:t>
            </a:r>
            <a:r>
              <a:rPr b="1" spc="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they</a:t>
            </a:r>
            <a:r>
              <a:rPr b="1" spc="1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work</a:t>
            </a:r>
            <a:r>
              <a:rPr b="1" spc="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by</a:t>
            </a:r>
            <a:r>
              <a:rPr b="1" spc="1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simply</a:t>
            </a:r>
            <a:r>
              <a:rPr b="1" spc="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1D41D4"/>
                </a:solidFill>
                <a:latin typeface="Arial"/>
                <a:cs typeface="Arial"/>
              </a:rPr>
              <a:t>comparing</a:t>
            </a:r>
            <a:r>
              <a:rPr b="1" spc="10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1D41D4"/>
                </a:solidFill>
                <a:latin typeface="Arial"/>
                <a:cs typeface="Arial"/>
              </a:rPr>
              <a:t>new</a:t>
            </a:r>
            <a:r>
              <a:rPr b="1" spc="9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1D41D4"/>
                </a:solidFill>
                <a:latin typeface="Arial"/>
                <a:cs typeface="Arial"/>
              </a:rPr>
              <a:t>data</a:t>
            </a:r>
            <a:r>
              <a:rPr b="1" spc="10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1D41D4"/>
                </a:solidFill>
                <a:latin typeface="Arial"/>
                <a:cs typeface="Arial"/>
              </a:rPr>
              <a:t>points</a:t>
            </a:r>
            <a:r>
              <a:rPr b="1" spc="9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b="1" spc="1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known</a:t>
            </a:r>
            <a:r>
              <a:rPr b="1" spc="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585858"/>
                </a:solidFill>
                <a:latin typeface="Arial"/>
                <a:cs typeface="Arial"/>
              </a:rPr>
              <a:t>data 	</a:t>
            </a:r>
            <a:r>
              <a:rPr b="1" spc="120" dirty="0">
                <a:solidFill>
                  <a:srgbClr val="585858"/>
                </a:solidFill>
                <a:latin typeface="Arial"/>
                <a:cs typeface="Arial"/>
              </a:rPr>
              <a:t>points,</a:t>
            </a:r>
            <a:r>
              <a:rPr b="1" spc="3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spc="65" dirty="0">
                <a:solidFill>
                  <a:srgbClr val="585858"/>
                </a:solidFill>
                <a:latin typeface="Arial"/>
                <a:cs typeface="Arial"/>
              </a:rPr>
              <a:t>or</a:t>
            </a:r>
            <a:r>
              <a:rPr b="1" spc="3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spc="120" dirty="0">
                <a:solidFill>
                  <a:srgbClr val="585858"/>
                </a:solidFill>
                <a:latin typeface="Arial"/>
                <a:cs typeface="Arial"/>
              </a:rPr>
              <a:t>instead</a:t>
            </a:r>
            <a:r>
              <a:rPr b="1" spc="3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spc="110" dirty="0">
                <a:solidFill>
                  <a:srgbClr val="585858"/>
                </a:solidFill>
                <a:latin typeface="Arial"/>
                <a:cs typeface="Arial"/>
              </a:rPr>
              <a:t>detect</a:t>
            </a:r>
            <a:r>
              <a:rPr b="1" spc="3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spc="120" dirty="0">
                <a:solidFill>
                  <a:srgbClr val="585858"/>
                </a:solidFill>
                <a:latin typeface="Arial"/>
                <a:cs typeface="Arial"/>
              </a:rPr>
              <a:t>patterns</a:t>
            </a:r>
            <a:r>
              <a:rPr b="1" spc="3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spc="70" dirty="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b="1" spc="3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spc="90" dirty="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b="1" spc="3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spc="125" dirty="0">
                <a:solidFill>
                  <a:srgbClr val="585858"/>
                </a:solidFill>
                <a:latin typeface="Arial"/>
                <a:cs typeface="Arial"/>
              </a:rPr>
              <a:t>training</a:t>
            </a:r>
            <a:r>
              <a:rPr b="1" spc="3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spc="105" dirty="0">
                <a:solidFill>
                  <a:srgbClr val="585858"/>
                </a:solidFill>
                <a:latin typeface="Arial"/>
                <a:cs typeface="Arial"/>
              </a:rPr>
              <a:t>data</a:t>
            </a:r>
            <a:r>
              <a:rPr b="1" spc="3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spc="95" dirty="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b="1" spc="3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spc="120" dirty="0">
                <a:solidFill>
                  <a:srgbClr val="585858"/>
                </a:solidFill>
                <a:latin typeface="Arial"/>
                <a:cs typeface="Arial"/>
              </a:rPr>
              <a:t>build</a:t>
            </a:r>
            <a:r>
              <a:rPr b="1" spc="3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spc="-50" dirty="0">
                <a:solidFill>
                  <a:srgbClr val="585858"/>
                </a:solidFill>
                <a:latin typeface="Arial"/>
                <a:cs typeface="Arial"/>
              </a:rPr>
              <a:t>a 	</a:t>
            </a:r>
            <a:r>
              <a:rPr b="1" dirty="0">
                <a:solidFill>
                  <a:srgbClr val="1D41D4"/>
                </a:solidFill>
                <a:latin typeface="Arial"/>
                <a:cs typeface="Arial"/>
              </a:rPr>
              <a:t>predictive</a:t>
            </a:r>
            <a:r>
              <a:rPr b="1" spc="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1D41D4"/>
                </a:solidFill>
                <a:latin typeface="Arial"/>
                <a:cs typeface="Arial"/>
              </a:rPr>
              <a:t>model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b="1" spc="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much</a:t>
            </a:r>
            <a:r>
              <a:rPr b="1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like</a:t>
            </a:r>
            <a:r>
              <a:rPr b="1" spc="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scientists</a:t>
            </a:r>
            <a:r>
              <a:rPr b="1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do</a:t>
            </a:r>
            <a:r>
              <a:rPr b="1" spc="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(instance-based</a:t>
            </a:r>
            <a:r>
              <a:rPr b="1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versus</a:t>
            </a:r>
            <a:r>
              <a:rPr b="1" spc="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585858"/>
                </a:solidFill>
                <a:latin typeface="Arial"/>
                <a:cs typeface="Arial"/>
              </a:rPr>
              <a:t>model- 	</a:t>
            </a:r>
            <a:r>
              <a:rPr b="1" dirty="0">
                <a:solidFill>
                  <a:srgbClr val="585858"/>
                </a:solidFill>
                <a:latin typeface="Arial"/>
                <a:cs typeface="Arial"/>
              </a:rPr>
              <a:t>based</a:t>
            </a:r>
            <a:r>
              <a:rPr b="1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585858"/>
                </a:solidFill>
                <a:latin typeface="Arial"/>
                <a:cs typeface="Arial"/>
              </a:rPr>
              <a:t>learning).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1365">
              <a:lnSpc>
                <a:spcPct val="100000"/>
              </a:lnSpc>
              <a:spcBef>
                <a:spcPts val="100"/>
              </a:spcBef>
            </a:pPr>
            <a:r>
              <a:rPr dirty="0"/>
              <a:t>Types</a:t>
            </a:r>
            <a:r>
              <a:rPr spc="-10" dirty="0"/>
              <a:t> </a:t>
            </a:r>
            <a:r>
              <a:rPr dirty="0"/>
              <a:t>of</a:t>
            </a:r>
            <a:r>
              <a:rPr spc="190" dirty="0"/>
              <a:t> </a:t>
            </a:r>
            <a:r>
              <a:rPr dirty="0"/>
              <a:t>Machine</a:t>
            </a:r>
            <a:r>
              <a:rPr spc="-10" dirty="0"/>
              <a:t> </a:t>
            </a:r>
            <a:r>
              <a:rPr dirty="0"/>
              <a:t>Learning</a:t>
            </a:r>
            <a:r>
              <a:rPr spc="-10" dirty="0"/>
              <a:t> Systems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0283" y="1033062"/>
            <a:ext cx="5691433" cy="51140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Types</a:t>
            </a:r>
            <a:r>
              <a:rPr sz="4000" spc="30" dirty="0"/>
              <a:t> </a:t>
            </a:r>
            <a:r>
              <a:rPr sz="4000" dirty="0"/>
              <a:t>of</a:t>
            </a:r>
            <a:r>
              <a:rPr sz="4000" spc="260" dirty="0"/>
              <a:t> </a:t>
            </a:r>
            <a:r>
              <a:rPr sz="4000" dirty="0"/>
              <a:t>Machine</a:t>
            </a:r>
            <a:r>
              <a:rPr sz="4000" spc="30" dirty="0"/>
              <a:t> </a:t>
            </a:r>
            <a:r>
              <a:rPr sz="4000" dirty="0"/>
              <a:t>Learning</a:t>
            </a:r>
            <a:r>
              <a:rPr sz="4000" spc="30" dirty="0"/>
              <a:t> </a:t>
            </a:r>
            <a:r>
              <a:rPr sz="4000" spc="-10" dirty="0"/>
              <a:t>Systems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93090" y="1146175"/>
            <a:ext cx="10952480" cy="2040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C00000"/>
                </a:solidFill>
                <a:latin typeface="Arial"/>
                <a:cs typeface="Arial"/>
              </a:rPr>
              <a:t>Supervised</a:t>
            </a:r>
            <a:r>
              <a:rPr sz="3600" b="1" spc="-10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C00000"/>
                </a:solidFill>
                <a:latin typeface="Arial"/>
                <a:cs typeface="Arial"/>
              </a:rPr>
              <a:t>learning</a:t>
            </a:r>
            <a:r>
              <a:rPr sz="3600" b="1" spc="-9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600" b="1" spc="-50" dirty="0">
                <a:solidFill>
                  <a:srgbClr val="C00000"/>
                </a:solidFill>
                <a:latin typeface="Arial"/>
                <a:cs typeface="Arial"/>
              </a:rPr>
              <a:t>:</a:t>
            </a:r>
            <a:endParaRPr sz="36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859"/>
              </a:spcBef>
            </a:pPr>
            <a:r>
              <a:rPr sz="3200" spc="65" dirty="0">
                <a:latin typeface="Arial MT"/>
                <a:cs typeface="Arial MT"/>
              </a:rPr>
              <a:t>In</a:t>
            </a:r>
            <a:r>
              <a:rPr sz="3200" spc="280" dirty="0">
                <a:latin typeface="Arial MT"/>
                <a:cs typeface="Arial MT"/>
              </a:rPr>
              <a:t> </a:t>
            </a:r>
            <a:r>
              <a:rPr sz="3200" spc="120" dirty="0">
                <a:latin typeface="Arial MT"/>
                <a:cs typeface="Arial MT"/>
              </a:rPr>
              <a:t>supervised</a:t>
            </a:r>
            <a:r>
              <a:rPr sz="3200" spc="285" dirty="0">
                <a:latin typeface="Arial MT"/>
                <a:cs typeface="Arial MT"/>
              </a:rPr>
              <a:t> </a:t>
            </a:r>
            <a:r>
              <a:rPr sz="3200" spc="114" dirty="0">
                <a:latin typeface="Arial MT"/>
                <a:cs typeface="Arial MT"/>
              </a:rPr>
              <a:t>learning,</a:t>
            </a:r>
            <a:r>
              <a:rPr sz="3200" spc="285" dirty="0">
                <a:latin typeface="Arial MT"/>
                <a:cs typeface="Arial MT"/>
              </a:rPr>
              <a:t> </a:t>
            </a:r>
            <a:r>
              <a:rPr sz="3200" spc="90" dirty="0">
                <a:latin typeface="Arial MT"/>
                <a:cs typeface="Arial MT"/>
              </a:rPr>
              <a:t>the</a:t>
            </a:r>
            <a:r>
              <a:rPr sz="3200" spc="285" dirty="0">
                <a:latin typeface="Arial MT"/>
                <a:cs typeface="Arial MT"/>
              </a:rPr>
              <a:t> </a:t>
            </a:r>
            <a:r>
              <a:rPr sz="3200" spc="114" dirty="0">
                <a:latin typeface="Arial MT"/>
                <a:cs typeface="Arial MT"/>
              </a:rPr>
              <a:t>training</a:t>
            </a:r>
            <a:r>
              <a:rPr sz="3200" spc="280" dirty="0">
                <a:latin typeface="Arial MT"/>
                <a:cs typeface="Arial MT"/>
              </a:rPr>
              <a:t> </a:t>
            </a:r>
            <a:r>
              <a:rPr sz="3200" spc="100" dirty="0">
                <a:latin typeface="Arial MT"/>
                <a:cs typeface="Arial MT"/>
              </a:rPr>
              <a:t>data</a:t>
            </a:r>
            <a:r>
              <a:rPr sz="3200" spc="295" dirty="0">
                <a:latin typeface="Arial MT"/>
                <a:cs typeface="Arial MT"/>
              </a:rPr>
              <a:t> </a:t>
            </a:r>
            <a:r>
              <a:rPr sz="3200" spc="90" dirty="0">
                <a:latin typeface="Arial MT"/>
                <a:cs typeface="Arial MT"/>
              </a:rPr>
              <a:t>you</a:t>
            </a:r>
            <a:r>
              <a:rPr sz="3200" spc="290" dirty="0">
                <a:latin typeface="Arial MT"/>
                <a:cs typeface="Arial MT"/>
              </a:rPr>
              <a:t> </a:t>
            </a:r>
            <a:r>
              <a:rPr sz="3200" spc="105" dirty="0">
                <a:latin typeface="Arial MT"/>
                <a:cs typeface="Arial MT"/>
              </a:rPr>
              <a:t>feed</a:t>
            </a:r>
            <a:r>
              <a:rPr sz="3200" spc="295" dirty="0">
                <a:latin typeface="Arial MT"/>
                <a:cs typeface="Arial MT"/>
              </a:rPr>
              <a:t> </a:t>
            </a:r>
            <a:r>
              <a:rPr sz="3200" spc="70" dirty="0">
                <a:latin typeface="Arial MT"/>
                <a:cs typeface="Arial MT"/>
              </a:rPr>
              <a:t>to</a:t>
            </a:r>
            <a:r>
              <a:rPr sz="3200" spc="290" dirty="0">
                <a:latin typeface="Arial MT"/>
                <a:cs typeface="Arial MT"/>
              </a:rPr>
              <a:t> </a:t>
            </a:r>
            <a:r>
              <a:rPr sz="3200" spc="65" dirty="0">
                <a:latin typeface="Arial MT"/>
                <a:cs typeface="Arial MT"/>
              </a:rPr>
              <a:t>the </a:t>
            </a:r>
            <a:r>
              <a:rPr sz="3200" dirty="0">
                <a:latin typeface="Arial MT"/>
                <a:cs typeface="Arial MT"/>
              </a:rPr>
              <a:t>algorithm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includes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b="1" dirty="0">
                <a:solidFill>
                  <a:srgbClr val="028457"/>
                </a:solidFill>
                <a:latin typeface="Arial"/>
                <a:cs typeface="Arial"/>
              </a:rPr>
              <a:t>desired</a:t>
            </a:r>
            <a:r>
              <a:rPr sz="3200" b="1" spc="-45" dirty="0">
                <a:solidFill>
                  <a:srgbClr val="028457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28457"/>
                </a:solidFill>
                <a:latin typeface="Arial"/>
                <a:cs typeface="Arial"/>
              </a:rPr>
              <a:t>solutions</a:t>
            </a:r>
            <a:r>
              <a:rPr sz="3200" dirty="0">
                <a:latin typeface="Arial MT"/>
                <a:cs typeface="Arial MT"/>
              </a:rPr>
              <a:t>,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called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b="1" spc="-10" dirty="0">
                <a:solidFill>
                  <a:srgbClr val="028457"/>
                </a:solidFill>
                <a:latin typeface="Arial"/>
                <a:cs typeface="Arial"/>
              </a:rPr>
              <a:t>labels</a:t>
            </a:r>
            <a:r>
              <a:rPr sz="3200" spc="-10" dirty="0">
                <a:latin typeface="Arial MT"/>
                <a:cs typeface="Arial MT"/>
              </a:rPr>
              <a:t>.</a:t>
            </a:r>
            <a:endParaRPr sz="32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1708" y="3634385"/>
            <a:ext cx="6579970" cy="6033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40802" y="4842192"/>
            <a:ext cx="913511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</a:tabLst>
            </a:pPr>
            <a:r>
              <a:rPr sz="3200" dirty="0">
                <a:latin typeface="Arial MT"/>
                <a:cs typeface="Arial MT"/>
              </a:rPr>
              <a:t>When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b="1" i="1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3200" b="1" i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dirty="0">
                <a:latin typeface="Arial MT"/>
                <a:cs typeface="Arial MT"/>
              </a:rPr>
              <a:t>is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real,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we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talk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about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b="1" i="1" spc="-10" dirty="0">
                <a:solidFill>
                  <a:srgbClr val="C00000"/>
                </a:solidFill>
                <a:latin typeface="Arial"/>
                <a:cs typeface="Arial"/>
              </a:rPr>
              <a:t>regression</a:t>
            </a:r>
            <a:r>
              <a:rPr sz="3200" spc="-10" dirty="0">
                <a:latin typeface="Arial MT"/>
                <a:cs typeface="Arial MT"/>
              </a:rPr>
              <a:t>.</a:t>
            </a:r>
            <a:endParaRPr sz="3200" dirty="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sz="3200" dirty="0">
                <a:latin typeface="Arial MT"/>
                <a:cs typeface="Arial MT"/>
              </a:rPr>
              <a:t>When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b="1" i="1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3200" b="1" i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dirty="0">
                <a:latin typeface="Arial MT"/>
                <a:cs typeface="Arial MT"/>
              </a:rPr>
              <a:t>is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discrete,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we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talk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about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b="1" i="1" spc="-10" dirty="0">
                <a:solidFill>
                  <a:srgbClr val="C00000"/>
                </a:solidFill>
                <a:latin typeface="Arial"/>
                <a:cs typeface="Arial"/>
              </a:rPr>
              <a:t>classification</a:t>
            </a:r>
            <a:r>
              <a:rPr sz="3200" spc="-10" dirty="0">
                <a:latin typeface="Arial MT"/>
                <a:cs typeface="Arial MT"/>
              </a:rPr>
              <a:t>.</a:t>
            </a:r>
            <a:endParaRPr sz="32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3830" y="344805"/>
            <a:ext cx="93630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What</a:t>
            </a:r>
            <a:r>
              <a:rPr sz="4400" spc="95" dirty="0"/>
              <a:t> </a:t>
            </a:r>
            <a:r>
              <a:rPr sz="4400" dirty="0"/>
              <a:t>Is</a:t>
            </a:r>
            <a:r>
              <a:rPr sz="4400" spc="95" dirty="0"/>
              <a:t> </a:t>
            </a:r>
            <a:r>
              <a:rPr sz="4400" dirty="0"/>
              <a:t>Artificial</a:t>
            </a:r>
            <a:r>
              <a:rPr sz="4400" spc="100" dirty="0"/>
              <a:t> </a:t>
            </a:r>
            <a:r>
              <a:rPr sz="4400" spc="-10" dirty="0"/>
              <a:t>Intelligence?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77215" y="1620837"/>
            <a:ext cx="10697845" cy="31394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00499"/>
              </a:lnSpc>
              <a:spcBef>
                <a:spcPts val="75"/>
              </a:spcBef>
            </a:pPr>
            <a:r>
              <a:rPr sz="3600" b="1" dirty="0">
                <a:solidFill>
                  <a:srgbClr val="C00000"/>
                </a:solidFill>
                <a:latin typeface="Arial"/>
                <a:cs typeface="Arial"/>
              </a:rPr>
              <a:t>Artificial</a:t>
            </a:r>
            <a:r>
              <a:rPr sz="3600" b="1" spc="-1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C00000"/>
                </a:solidFill>
                <a:latin typeface="Arial"/>
                <a:cs typeface="Arial"/>
              </a:rPr>
              <a:t>intelligence</a:t>
            </a:r>
            <a:r>
              <a:rPr sz="3600" b="1" spc="-7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C00000"/>
                </a:solidFill>
                <a:latin typeface="Arial"/>
                <a:cs typeface="Arial"/>
              </a:rPr>
              <a:t>(AI)</a:t>
            </a:r>
            <a:r>
              <a:rPr sz="3600" b="1" spc="-2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is</a:t>
            </a:r>
            <a:r>
              <a:rPr sz="2800" b="1" spc="-5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an</a:t>
            </a:r>
            <a:r>
              <a:rPr sz="2800" b="1" spc="-5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area</a:t>
            </a:r>
            <a:r>
              <a:rPr sz="2800" b="1" spc="-5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of</a:t>
            </a:r>
            <a:r>
              <a:rPr sz="2800" b="1" spc="-50" dirty="0"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D41D4"/>
                </a:solidFill>
                <a:latin typeface="Arial"/>
                <a:cs typeface="Arial"/>
              </a:rPr>
              <a:t>computer</a:t>
            </a:r>
            <a:r>
              <a:rPr sz="2800" b="1" spc="-5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1D41D4"/>
                </a:solidFill>
                <a:latin typeface="Arial"/>
                <a:cs typeface="Arial"/>
              </a:rPr>
              <a:t>science </a:t>
            </a:r>
            <a:r>
              <a:rPr sz="2800" b="1" dirty="0">
                <a:latin typeface="Arial"/>
                <a:cs typeface="Arial"/>
              </a:rPr>
              <a:t>that</a:t>
            </a:r>
            <a:r>
              <a:rPr sz="2800" b="1" spc="6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emphasizes</a:t>
            </a:r>
            <a:r>
              <a:rPr sz="2800" b="1" spc="65" dirty="0"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D41D4"/>
                </a:solidFill>
                <a:latin typeface="Arial"/>
                <a:cs typeface="Arial"/>
              </a:rPr>
              <a:t>the</a:t>
            </a:r>
            <a:r>
              <a:rPr sz="2800" b="1" spc="7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D41D4"/>
                </a:solidFill>
                <a:latin typeface="Arial"/>
                <a:cs typeface="Arial"/>
              </a:rPr>
              <a:t>creation</a:t>
            </a:r>
            <a:r>
              <a:rPr sz="2800" b="1" spc="6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D41D4"/>
                </a:solidFill>
                <a:latin typeface="Arial"/>
                <a:cs typeface="Arial"/>
              </a:rPr>
              <a:t>of</a:t>
            </a:r>
            <a:r>
              <a:rPr sz="2800" b="1" spc="7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D41D4"/>
                </a:solidFill>
                <a:latin typeface="Arial"/>
                <a:cs typeface="Arial"/>
              </a:rPr>
              <a:t>intelligent</a:t>
            </a:r>
            <a:r>
              <a:rPr sz="2800" b="1" spc="6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D41D4"/>
                </a:solidFill>
                <a:latin typeface="Arial"/>
                <a:cs typeface="Arial"/>
              </a:rPr>
              <a:t>machines</a:t>
            </a:r>
            <a:r>
              <a:rPr sz="2800" b="1" spc="8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that</a:t>
            </a:r>
            <a:r>
              <a:rPr sz="2800" b="1" spc="75" dirty="0"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028457"/>
                </a:solidFill>
                <a:latin typeface="Arial"/>
                <a:cs typeface="Arial"/>
              </a:rPr>
              <a:t>work </a:t>
            </a:r>
            <a:r>
              <a:rPr sz="2800" b="1" dirty="0">
                <a:latin typeface="Arial"/>
                <a:cs typeface="Arial"/>
              </a:rPr>
              <a:t>and</a:t>
            </a:r>
            <a:r>
              <a:rPr sz="2800" b="1" spc="-50" dirty="0"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28457"/>
                </a:solidFill>
                <a:latin typeface="Arial"/>
                <a:cs typeface="Arial"/>
              </a:rPr>
              <a:t>react</a:t>
            </a:r>
            <a:r>
              <a:rPr sz="2800" b="1" spc="-45" dirty="0">
                <a:solidFill>
                  <a:srgbClr val="028457"/>
                </a:solidFill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like</a:t>
            </a:r>
            <a:r>
              <a:rPr sz="2800" b="1" spc="-4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humans.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2800" dirty="0">
              <a:latin typeface="Arial"/>
              <a:cs typeface="Arial"/>
            </a:endParaRPr>
          </a:p>
          <a:p>
            <a:pPr marL="221615" indent="-208915">
              <a:lnSpc>
                <a:spcPct val="100000"/>
              </a:lnSpc>
              <a:buFont typeface="Arial MT"/>
              <a:buChar char="•"/>
              <a:tabLst>
                <a:tab pos="221615" algn="l"/>
              </a:tabLst>
            </a:pP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AI</a:t>
            </a:r>
            <a:r>
              <a:rPr sz="2800" b="1" spc="-6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is</a:t>
            </a:r>
            <a:r>
              <a:rPr sz="2800" b="1" spc="-6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an</a:t>
            </a:r>
            <a:r>
              <a:rPr sz="2800" b="1" spc="-6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interdisciplinary</a:t>
            </a:r>
            <a:r>
              <a:rPr sz="2800" b="1" spc="-6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science</a:t>
            </a:r>
            <a:r>
              <a:rPr sz="2800" b="1" spc="-7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with</a:t>
            </a:r>
            <a:r>
              <a:rPr sz="2800" b="1" spc="-6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multiple</a:t>
            </a:r>
            <a:r>
              <a:rPr sz="2800" b="1" spc="-6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approaches.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0"/>
              </a:spcBef>
              <a:buFont typeface="Arial MT"/>
              <a:buChar char="•"/>
            </a:pPr>
            <a:endParaRPr sz="2800" dirty="0">
              <a:latin typeface="Arial"/>
              <a:cs typeface="Arial"/>
            </a:endParaRPr>
          </a:p>
          <a:p>
            <a:pPr marL="234950" indent="-22225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234950" algn="l"/>
              </a:tabLst>
            </a:pP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AI</a:t>
            </a:r>
            <a:r>
              <a:rPr sz="2800" b="1" spc="-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has</a:t>
            </a:r>
            <a:r>
              <a:rPr sz="2800" b="1" spc="-6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become</a:t>
            </a:r>
            <a:r>
              <a:rPr sz="2800" b="1" spc="-6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an</a:t>
            </a:r>
            <a:r>
              <a:rPr sz="2800" b="1" spc="-6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essential</a:t>
            </a:r>
            <a:r>
              <a:rPr sz="2800" b="1" spc="-6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part</a:t>
            </a:r>
            <a:r>
              <a:rPr sz="2800" b="1" spc="-6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of</a:t>
            </a:r>
            <a:r>
              <a:rPr sz="2800" b="1" spc="-6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the</a:t>
            </a:r>
            <a:r>
              <a:rPr sz="2800" b="1" spc="-6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technology</a:t>
            </a:r>
            <a:r>
              <a:rPr sz="2800" b="1" spc="-6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industry.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Types</a:t>
            </a:r>
            <a:r>
              <a:rPr sz="4000" spc="30" dirty="0"/>
              <a:t> </a:t>
            </a:r>
            <a:r>
              <a:rPr sz="4000" dirty="0"/>
              <a:t>of</a:t>
            </a:r>
            <a:r>
              <a:rPr sz="4000" spc="260" dirty="0"/>
              <a:t> </a:t>
            </a:r>
            <a:r>
              <a:rPr sz="4000" dirty="0"/>
              <a:t>Machine</a:t>
            </a:r>
            <a:r>
              <a:rPr sz="4000" spc="30" dirty="0"/>
              <a:t> </a:t>
            </a:r>
            <a:r>
              <a:rPr sz="4000" dirty="0"/>
              <a:t>Learning</a:t>
            </a:r>
            <a:r>
              <a:rPr sz="4000" spc="30" dirty="0"/>
              <a:t> </a:t>
            </a:r>
            <a:r>
              <a:rPr sz="4000" spc="-10" dirty="0"/>
              <a:t>Systems</a:t>
            </a:r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4647" y="1437132"/>
            <a:ext cx="9303046" cy="394615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52089" y="5545454"/>
            <a:ext cx="6633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Arial"/>
                <a:cs typeface="Arial"/>
              </a:rPr>
              <a:t>A</a:t>
            </a:r>
            <a:r>
              <a:rPr sz="2400" b="1" i="1" spc="-13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labeled</a:t>
            </a:r>
            <a:r>
              <a:rPr sz="2400" b="1" i="1" spc="-5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training</a:t>
            </a:r>
            <a:r>
              <a:rPr sz="2400" b="1" i="1" spc="-5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set</a:t>
            </a:r>
            <a:r>
              <a:rPr sz="2400" b="1" i="1" spc="-5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for</a:t>
            </a:r>
            <a:r>
              <a:rPr sz="2400" b="1" i="1" spc="-5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supervised</a:t>
            </a:r>
            <a:r>
              <a:rPr sz="2400" b="1" i="1" spc="-50" dirty="0">
                <a:latin typeface="Arial"/>
                <a:cs typeface="Arial"/>
              </a:rPr>
              <a:t> </a:t>
            </a:r>
            <a:r>
              <a:rPr sz="2400" b="1" i="1" spc="-10" dirty="0">
                <a:latin typeface="Arial"/>
                <a:cs typeface="Arial"/>
              </a:rPr>
              <a:t>learning.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Types</a:t>
            </a:r>
            <a:r>
              <a:rPr sz="4000" spc="30" dirty="0"/>
              <a:t> </a:t>
            </a:r>
            <a:r>
              <a:rPr sz="4000" dirty="0"/>
              <a:t>of</a:t>
            </a:r>
            <a:r>
              <a:rPr sz="4000" spc="260" dirty="0"/>
              <a:t> </a:t>
            </a:r>
            <a:r>
              <a:rPr sz="4000" dirty="0"/>
              <a:t>Machine</a:t>
            </a:r>
            <a:r>
              <a:rPr sz="4000" spc="30" dirty="0"/>
              <a:t> </a:t>
            </a:r>
            <a:r>
              <a:rPr sz="4000" dirty="0"/>
              <a:t>Learning</a:t>
            </a:r>
            <a:r>
              <a:rPr sz="4000" spc="30" dirty="0"/>
              <a:t> </a:t>
            </a:r>
            <a:r>
              <a:rPr sz="4000" spc="-10" dirty="0"/>
              <a:t>Systems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93090" y="1416367"/>
            <a:ext cx="10950575" cy="4354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203325" algn="l"/>
                <a:tab pos="2066289" algn="l"/>
                <a:tab pos="3415665" algn="l"/>
                <a:tab pos="4017010" algn="l"/>
                <a:tab pos="4879340" algn="l"/>
                <a:tab pos="6137910" algn="l"/>
                <a:tab pos="8474075" algn="l"/>
              </a:tabLst>
            </a:pPr>
            <a:r>
              <a:rPr sz="3200" b="1" spc="175" dirty="0">
                <a:solidFill>
                  <a:srgbClr val="C00000"/>
                </a:solidFill>
                <a:latin typeface="Arial"/>
                <a:cs typeface="Arial"/>
              </a:rPr>
              <a:t>Here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	</a:t>
            </a:r>
            <a:r>
              <a:rPr sz="3200" b="1" spc="150" dirty="0">
                <a:solidFill>
                  <a:srgbClr val="C00000"/>
                </a:solidFill>
                <a:latin typeface="Arial"/>
                <a:cs typeface="Arial"/>
              </a:rPr>
              <a:t>are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	</a:t>
            </a:r>
            <a:r>
              <a:rPr sz="3200" b="1" spc="175" dirty="0">
                <a:solidFill>
                  <a:srgbClr val="C00000"/>
                </a:solidFill>
                <a:latin typeface="Arial"/>
                <a:cs typeface="Arial"/>
              </a:rPr>
              <a:t>some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	</a:t>
            </a:r>
            <a:r>
              <a:rPr sz="3200" b="1" spc="110" dirty="0">
                <a:solidFill>
                  <a:srgbClr val="C00000"/>
                </a:solidFill>
                <a:latin typeface="Arial"/>
                <a:cs typeface="Arial"/>
              </a:rPr>
              <a:t>of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	</a:t>
            </a:r>
            <a:r>
              <a:rPr sz="3200" b="1" spc="155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	</a:t>
            </a:r>
            <a:r>
              <a:rPr sz="3200" b="1" spc="180" dirty="0">
                <a:solidFill>
                  <a:srgbClr val="C00000"/>
                </a:solidFill>
                <a:latin typeface="Arial"/>
                <a:cs typeface="Arial"/>
              </a:rPr>
              <a:t>most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	</a:t>
            </a:r>
            <a:r>
              <a:rPr sz="3200" b="1" spc="225" dirty="0">
                <a:solidFill>
                  <a:srgbClr val="C00000"/>
                </a:solidFill>
                <a:latin typeface="Arial"/>
                <a:cs typeface="Arial"/>
              </a:rPr>
              <a:t>important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	</a:t>
            </a:r>
            <a:r>
              <a:rPr sz="3200" b="1" spc="229" dirty="0">
                <a:solidFill>
                  <a:srgbClr val="C00000"/>
                </a:solidFill>
                <a:latin typeface="Arial"/>
                <a:cs typeface="Arial"/>
              </a:rPr>
              <a:t>supervised 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learning</a:t>
            </a:r>
            <a:r>
              <a:rPr sz="3200" b="1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Arial"/>
                <a:cs typeface="Arial"/>
              </a:rPr>
              <a:t>algorithms:</a:t>
            </a:r>
            <a:endParaRPr sz="3200" dirty="0">
              <a:latin typeface="Arial"/>
              <a:cs typeface="Arial"/>
            </a:endParaRPr>
          </a:p>
          <a:p>
            <a:pPr marL="266700" indent="-254000">
              <a:lnSpc>
                <a:spcPct val="100000"/>
              </a:lnSpc>
              <a:spcBef>
                <a:spcPts val="3359"/>
              </a:spcBef>
              <a:buChar char="•"/>
              <a:tabLst>
                <a:tab pos="266700" algn="l"/>
              </a:tabLst>
            </a:pPr>
            <a:r>
              <a:rPr sz="3200" spc="-10" dirty="0">
                <a:latin typeface="Arial MT"/>
                <a:cs typeface="Arial MT"/>
              </a:rPr>
              <a:t>k-</a:t>
            </a:r>
            <a:r>
              <a:rPr sz="3200" dirty="0">
                <a:latin typeface="Arial MT"/>
                <a:cs typeface="Arial MT"/>
              </a:rPr>
              <a:t>Nearest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Neighbors</a:t>
            </a:r>
            <a:endParaRPr sz="3200" dirty="0">
              <a:latin typeface="Arial MT"/>
              <a:cs typeface="Arial MT"/>
            </a:endParaRPr>
          </a:p>
          <a:p>
            <a:pPr marL="266700" indent="-254000">
              <a:lnSpc>
                <a:spcPct val="100000"/>
              </a:lnSpc>
              <a:buChar char="•"/>
              <a:tabLst>
                <a:tab pos="266700" algn="l"/>
              </a:tabLst>
            </a:pPr>
            <a:r>
              <a:rPr sz="3200" dirty="0">
                <a:latin typeface="Arial MT"/>
                <a:cs typeface="Arial MT"/>
              </a:rPr>
              <a:t>Linear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Regression</a:t>
            </a:r>
            <a:endParaRPr sz="3200" dirty="0">
              <a:latin typeface="Arial MT"/>
              <a:cs typeface="Arial MT"/>
            </a:endParaRPr>
          </a:p>
          <a:p>
            <a:pPr marL="266700" indent="-254000">
              <a:lnSpc>
                <a:spcPct val="100000"/>
              </a:lnSpc>
              <a:buChar char="•"/>
              <a:tabLst>
                <a:tab pos="266700" algn="l"/>
              </a:tabLst>
            </a:pPr>
            <a:r>
              <a:rPr sz="3200" dirty="0">
                <a:latin typeface="Arial MT"/>
                <a:cs typeface="Arial MT"/>
              </a:rPr>
              <a:t>Logistic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Regression</a:t>
            </a:r>
            <a:endParaRPr sz="3200" dirty="0">
              <a:latin typeface="Arial MT"/>
              <a:cs typeface="Arial MT"/>
            </a:endParaRPr>
          </a:p>
          <a:p>
            <a:pPr marL="266700" indent="-254000">
              <a:lnSpc>
                <a:spcPct val="100000"/>
              </a:lnSpc>
              <a:buChar char="•"/>
              <a:tabLst>
                <a:tab pos="266700" algn="l"/>
              </a:tabLst>
            </a:pPr>
            <a:r>
              <a:rPr sz="3200" dirty="0">
                <a:latin typeface="Arial MT"/>
                <a:cs typeface="Arial MT"/>
              </a:rPr>
              <a:t>Support</a:t>
            </a:r>
            <a:r>
              <a:rPr sz="3200" spc="-9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Vector</a:t>
            </a:r>
            <a:r>
              <a:rPr sz="3200" spc="-9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Machines</a:t>
            </a:r>
            <a:r>
              <a:rPr sz="3200" spc="-10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(SVMs)</a:t>
            </a:r>
            <a:endParaRPr sz="3200" dirty="0">
              <a:latin typeface="Arial MT"/>
              <a:cs typeface="Arial MT"/>
            </a:endParaRPr>
          </a:p>
          <a:p>
            <a:pPr marL="266700" indent="-254000">
              <a:lnSpc>
                <a:spcPct val="100000"/>
              </a:lnSpc>
              <a:buChar char="•"/>
              <a:tabLst>
                <a:tab pos="266700" algn="l"/>
              </a:tabLst>
            </a:pPr>
            <a:r>
              <a:rPr sz="3200" dirty="0">
                <a:latin typeface="Arial MT"/>
                <a:cs typeface="Arial MT"/>
              </a:rPr>
              <a:t>Decision</a:t>
            </a:r>
            <a:r>
              <a:rPr sz="3200" spc="-1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Trees</a:t>
            </a:r>
            <a:r>
              <a:rPr sz="3200" spc="-6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and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Random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Forests</a:t>
            </a:r>
            <a:endParaRPr sz="3200" dirty="0">
              <a:latin typeface="Arial MT"/>
              <a:cs typeface="Arial MT"/>
            </a:endParaRPr>
          </a:p>
          <a:p>
            <a:pPr marL="266700" indent="-254000">
              <a:lnSpc>
                <a:spcPct val="100000"/>
              </a:lnSpc>
              <a:buChar char="•"/>
              <a:tabLst>
                <a:tab pos="266700" algn="l"/>
              </a:tabLst>
            </a:pPr>
            <a:r>
              <a:rPr sz="3200" dirty="0">
                <a:latin typeface="Arial MT"/>
                <a:cs typeface="Arial MT"/>
              </a:rPr>
              <a:t>Neural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networks*</a:t>
            </a:r>
            <a:endParaRPr sz="32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Types</a:t>
            </a:r>
            <a:r>
              <a:rPr sz="4000" spc="30" dirty="0"/>
              <a:t> </a:t>
            </a:r>
            <a:r>
              <a:rPr sz="4000" dirty="0"/>
              <a:t>of</a:t>
            </a:r>
            <a:r>
              <a:rPr sz="4000" spc="260" dirty="0"/>
              <a:t> </a:t>
            </a:r>
            <a:r>
              <a:rPr sz="4000" dirty="0"/>
              <a:t>Machine</a:t>
            </a:r>
            <a:r>
              <a:rPr sz="4000" spc="30" dirty="0"/>
              <a:t> </a:t>
            </a:r>
            <a:r>
              <a:rPr sz="4000" dirty="0"/>
              <a:t>Learning</a:t>
            </a:r>
            <a:r>
              <a:rPr sz="4000" spc="30" dirty="0"/>
              <a:t> </a:t>
            </a:r>
            <a:r>
              <a:rPr sz="4000" spc="-10" dirty="0"/>
              <a:t>Systems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620077" y="1117917"/>
            <a:ext cx="10951845" cy="16440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Unsupervised</a:t>
            </a:r>
            <a:r>
              <a:rPr sz="3200" b="1" spc="-7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Arial"/>
                <a:cs typeface="Arial"/>
              </a:rPr>
              <a:t>Learning:</a:t>
            </a:r>
            <a:endParaRPr sz="32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2180"/>
              </a:spcBef>
            </a:pPr>
            <a:r>
              <a:rPr sz="2800" dirty="0">
                <a:latin typeface="Arial MT"/>
                <a:cs typeface="Arial MT"/>
              </a:rPr>
              <a:t>In</a:t>
            </a:r>
            <a:r>
              <a:rPr sz="2800" spc="254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unsupervised</a:t>
            </a:r>
            <a:r>
              <a:rPr sz="2800" spc="2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learning,</a:t>
            </a:r>
            <a:r>
              <a:rPr sz="2800" spc="2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as</a:t>
            </a:r>
            <a:r>
              <a:rPr sz="2800" spc="27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you</a:t>
            </a:r>
            <a:r>
              <a:rPr sz="2800" spc="27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might</a:t>
            </a:r>
            <a:r>
              <a:rPr sz="2800" spc="28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guess,</a:t>
            </a:r>
            <a:r>
              <a:rPr sz="2800" spc="275" dirty="0">
                <a:latin typeface="Arial MT"/>
                <a:cs typeface="Arial MT"/>
              </a:rPr>
              <a:t> </a:t>
            </a:r>
            <a:r>
              <a:rPr sz="2800" b="1" dirty="0">
                <a:solidFill>
                  <a:srgbClr val="028457"/>
                </a:solidFill>
                <a:latin typeface="Arial"/>
                <a:cs typeface="Arial"/>
              </a:rPr>
              <a:t>the</a:t>
            </a:r>
            <a:r>
              <a:rPr sz="2800" b="1" spc="270" dirty="0">
                <a:solidFill>
                  <a:srgbClr val="02845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28457"/>
                </a:solidFill>
                <a:latin typeface="Arial"/>
                <a:cs typeface="Arial"/>
              </a:rPr>
              <a:t>training</a:t>
            </a:r>
            <a:r>
              <a:rPr sz="2800" b="1" spc="270" dirty="0">
                <a:solidFill>
                  <a:srgbClr val="02845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28457"/>
                </a:solidFill>
                <a:latin typeface="Arial"/>
                <a:cs typeface="Arial"/>
              </a:rPr>
              <a:t>data</a:t>
            </a:r>
            <a:r>
              <a:rPr sz="2800" b="1" spc="275" dirty="0">
                <a:solidFill>
                  <a:srgbClr val="028457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028457"/>
                </a:solidFill>
                <a:latin typeface="Arial"/>
                <a:cs typeface="Arial"/>
              </a:rPr>
              <a:t>is </a:t>
            </a:r>
            <a:r>
              <a:rPr sz="2800" b="1" dirty="0">
                <a:solidFill>
                  <a:srgbClr val="028457"/>
                </a:solidFill>
                <a:latin typeface="Arial"/>
                <a:cs typeface="Arial"/>
              </a:rPr>
              <a:t>unlabeled</a:t>
            </a:r>
            <a:r>
              <a:rPr sz="2800" dirty="0">
                <a:latin typeface="Arial MT"/>
                <a:cs typeface="Arial MT"/>
              </a:rPr>
              <a:t>.</a:t>
            </a:r>
            <a:r>
              <a:rPr sz="2800" spc="-1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system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tries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to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learn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without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teacher.</a:t>
            </a:r>
            <a:endParaRPr sz="2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285" y="3231070"/>
            <a:ext cx="4051404" cy="5746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93090" y="4617402"/>
            <a:ext cx="10978515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 MT"/>
                <a:cs typeface="Arial MT"/>
              </a:rPr>
              <a:t>No</a:t>
            </a:r>
            <a:r>
              <a:rPr sz="2800" spc="114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labels</a:t>
            </a:r>
            <a:r>
              <a:rPr sz="2800" spc="1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are</a:t>
            </a:r>
            <a:r>
              <a:rPr sz="2800" spc="1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given</a:t>
            </a:r>
            <a:r>
              <a:rPr sz="2800" spc="1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to</a:t>
            </a:r>
            <a:r>
              <a:rPr sz="2800" spc="1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1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learning</a:t>
            </a:r>
            <a:r>
              <a:rPr sz="2800" spc="1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algorithm,</a:t>
            </a:r>
            <a:r>
              <a:rPr sz="2800" spc="1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leaving</a:t>
            </a:r>
            <a:r>
              <a:rPr sz="2800" spc="1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it</a:t>
            </a:r>
            <a:r>
              <a:rPr sz="2800" spc="1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on</a:t>
            </a:r>
            <a:r>
              <a:rPr sz="2800" spc="1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its</a:t>
            </a:r>
            <a:r>
              <a:rPr sz="2800" spc="1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own</a:t>
            </a:r>
            <a:r>
              <a:rPr sz="2800" spc="130" dirty="0">
                <a:latin typeface="Arial MT"/>
                <a:cs typeface="Arial MT"/>
              </a:rPr>
              <a:t> </a:t>
            </a:r>
            <a:r>
              <a:rPr sz="2800" spc="-25" dirty="0">
                <a:latin typeface="Arial MT"/>
                <a:cs typeface="Arial MT"/>
              </a:rPr>
              <a:t>to </a:t>
            </a:r>
            <a:r>
              <a:rPr sz="2800" dirty="0">
                <a:latin typeface="Arial MT"/>
                <a:cs typeface="Arial MT"/>
              </a:rPr>
              <a:t>explore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or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find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structure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data.</a:t>
            </a:r>
            <a:endParaRPr sz="28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1365">
              <a:lnSpc>
                <a:spcPct val="100000"/>
              </a:lnSpc>
              <a:spcBef>
                <a:spcPts val="100"/>
              </a:spcBef>
            </a:pPr>
            <a:r>
              <a:rPr dirty="0"/>
              <a:t>Types</a:t>
            </a:r>
            <a:r>
              <a:rPr spc="-10" dirty="0"/>
              <a:t> </a:t>
            </a:r>
            <a:r>
              <a:rPr dirty="0"/>
              <a:t>of</a:t>
            </a:r>
            <a:r>
              <a:rPr spc="190" dirty="0"/>
              <a:t> </a:t>
            </a:r>
            <a:r>
              <a:rPr dirty="0"/>
              <a:t>Machine</a:t>
            </a:r>
            <a:r>
              <a:rPr spc="-10" dirty="0"/>
              <a:t> </a:t>
            </a:r>
            <a:r>
              <a:rPr dirty="0"/>
              <a:t>Learning</a:t>
            </a:r>
            <a:r>
              <a:rPr spc="-10" dirty="0"/>
              <a:t> Systems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480" y="1292352"/>
            <a:ext cx="9714283" cy="35966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81554" y="5189854"/>
            <a:ext cx="7575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Arial"/>
                <a:cs typeface="Arial"/>
              </a:rPr>
              <a:t>An</a:t>
            </a:r>
            <a:r>
              <a:rPr sz="2400" b="1" i="1" spc="-5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unlabeled</a:t>
            </a:r>
            <a:r>
              <a:rPr sz="2400" b="1" i="1" spc="-5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training</a:t>
            </a:r>
            <a:r>
              <a:rPr sz="2400" b="1" i="1" spc="-5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set</a:t>
            </a:r>
            <a:r>
              <a:rPr sz="2400" b="1" i="1" spc="-5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for</a:t>
            </a:r>
            <a:r>
              <a:rPr sz="2400" b="1" i="1" spc="-5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unsupervised</a:t>
            </a:r>
            <a:r>
              <a:rPr sz="2400" b="1" i="1" spc="-55" dirty="0">
                <a:latin typeface="Arial"/>
                <a:cs typeface="Arial"/>
              </a:rPr>
              <a:t> </a:t>
            </a:r>
            <a:r>
              <a:rPr sz="2400" b="1" i="1" spc="-10" dirty="0">
                <a:latin typeface="Arial"/>
                <a:cs typeface="Arial"/>
              </a:rPr>
              <a:t>learning.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2" name="object 2"/>
          <p:cNvSpPr txBox="1"/>
          <p:nvPr/>
        </p:nvSpPr>
        <p:spPr>
          <a:xfrm>
            <a:off x="710565" y="1818005"/>
            <a:ext cx="10565130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spc="75" dirty="0">
                <a:solidFill>
                  <a:srgbClr val="C00000"/>
                </a:solidFill>
                <a:latin typeface="Arial"/>
                <a:cs typeface="Arial"/>
              </a:rPr>
              <a:t>Here</a:t>
            </a:r>
            <a:r>
              <a:rPr sz="3200" b="1" spc="2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65" dirty="0">
                <a:solidFill>
                  <a:srgbClr val="C00000"/>
                </a:solidFill>
                <a:latin typeface="Arial"/>
                <a:cs typeface="Arial"/>
              </a:rPr>
              <a:t>are</a:t>
            </a:r>
            <a:r>
              <a:rPr sz="3200" b="1" spc="2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75" dirty="0">
                <a:solidFill>
                  <a:srgbClr val="C00000"/>
                </a:solidFill>
                <a:latin typeface="Arial"/>
                <a:cs typeface="Arial"/>
              </a:rPr>
              <a:t>some</a:t>
            </a:r>
            <a:r>
              <a:rPr sz="3200" b="1" spc="2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55" dirty="0">
                <a:solidFill>
                  <a:srgbClr val="C00000"/>
                </a:solidFill>
                <a:latin typeface="Arial"/>
                <a:cs typeface="Arial"/>
              </a:rPr>
              <a:t>of</a:t>
            </a:r>
            <a:r>
              <a:rPr sz="3200" b="1" spc="2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70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3200" b="1" spc="2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80" dirty="0">
                <a:solidFill>
                  <a:srgbClr val="C00000"/>
                </a:solidFill>
                <a:latin typeface="Arial"/>
                <a:cs typeface="Arial"/>
              </a:rPr>
              <a:t>most</a:t>
            </a:r>
            <a:r>
              <a:rPr sz="3200" b="1" spc="2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90" dirty="0">
                <a:solidFill>
                  <a:srgbClr val="C00000"/>
                </a:solidFill>
                <a:latin typeface="Arial"/>
                <a:cs typeface="Arial"/>
              </a:rPr>
              <a:t>important</a:t>
            </a:r>
            <a:r>
              <a:rPr sz="3200" b="1" spc="2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90" dirty="0">
                <a:solidFill>
                  <a:srgbClr val="C00000"/>
                </a:solidFill>
                <a:latin typeface="Arial"/>
                <a:cs typeface="Arial"/>
              </a:rPr>
              <a:t>unsupervised 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learning</a:t>
            </a:r>
            <a:r>
              <a:rPr sz="3200" b="1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Arial"/>
                <a:cs typeface="Arial"/>
              </a:rPr>
              <a:t>algorithms: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3200" dirty="0">
              <a:latin typeface="Arial"/>
              <a:cs typeface="Arial"/>
            </a:endParaRPr>
          </a:p>
          <a:p>
            <a:pPr marL="583565" indent="-570865">
              <a:lnSpc>
                <a:spcPct val="100000"/>
              </a:lnSpc>
              <a:buChar char="•"/>
              <a:tabLst>
                <a:tab pos="583565" algn="l"/>
              </a:tabLst>
            </a:pPr>
            <a:r>
              <a:rPr sz="3200" spc="-10" dirty="0">
                <a:latin typeface="Arial MT"/>
                <a:cs typeface="Arial MT"/>
              </a:rPr>
              <a:t>Clustering</a:t>
            </a:r>
            <a:endParaRPr sz="3200" dirty="0">
              <a:latin typeface="Arial MT"/>
              <a:cs typeface="Arial MT"/>
            </a:endParaRPr>
          </a:p>
          <a:p>
            <a:pPr marL="583565" indent="-570865">
              <a:lnSpc>
                <a:spcPct val="100000"/>
              </a:lnSpc>
              <a:buChar char="•"/>
              <a:tabLst>
                <a:tab pos="583565" algn="l"/>
              </a:tabLst>
            </a:pPr>
            <a:r>
              <a:rPr sz="3200" dirty="0">
                <a:latin typeface="Arial MT"/>
                <a:cs typeface="Arial MT"/>
              </a:rPr>
              <a:t>Visualization</a:t>
            </a:r>
            <a:r>
              <a:rPr sz="3200" spc="-9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and</a:t>
            </a:r>
            <a:r>
              <a:rPr sz="3200" spc="-9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dimensionality</a:t>
            </a:r>
            <a:r>
              <a:rPr sz="3200" spc="-9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reduction</a:t>
            </a:r>
            <a:endParaRPr sz="3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Types</a:t>
            </a:r>
            <a:r>
              <a:rPr sz="4000" spc="30" dirty="0"/>
              <a:t> </a:t>
            </a:r>
            <a:r>
              <a:rPr sz="4000" dirty="0"/>
              <a:t>of</a:t>
            </a:r>
            <a:r>
              <a:rPr sz="4000" spc="260" dirty="0"/>
              <a:t> </a:t>
            </a:r>
            <a:r>
              <a:rPr sz="4000" dirty="0"/>
              <a:t>Machine</a:t>
            </a:r>
            <a:r>
              <a:rPr sz="4000" spc="30" dirty="0"/>
              <a:t> </a:t>
            </a:r>
            <a:r>
              <a:rPr sz="4000" dirty="0"/>
              <a:t>Learning</a:t>
            </a:r>
            <a:r>
              <a:rPr sz="4000" spc="30" dirty="0"/>
              <a:t> </a:t>
            </a:r>
            <a:r>
              <a:rPr sz="4000" spc="-10" dirty="0"/>
              <a:t>Systems</a:t>
            </a:r>
            <a:endParaRPr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Types</a:t>
            </a:r>
            <a:r>
              <a:rPr sz="4000" spc="30" dirty="0"/>
              <a:t> </a:t>
            </a:r>
            <a:r>
              <a:rPr sz="4000" dirty="0"/>
              <a:t>of</a:t>
            </a:r>
            <a:r>
              <a:rPr sz="4000" spc="260" dirty="0"/>
              <a:t> </a:t>
            </a:r>
            <a:r>
              <a:rPr sz="4000" dirty="0"/>
              <a:t>Machine</a:t>
            </a:r>
            <a:r>
              <a:rPr sz="4000" spc="30" dirty="0"/>
              <a:t> </a:t>
            </a:r>
            <a:r>
              <a:rPr sz="4000" dirty="0"/>
              <a:t>Learning</a:t>
            </a:r>
            <a:r>
              <a:rPr sz="4000" spc="30" dirty="0"/>
              <a:t> </a:t>
            </a:r>
            <a:r>
              <a:rPr sz="4000" spc="-10" dirty="0"/>
              <a:t>Systems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902652" y="1600517"/>
            <a:ext cx="10330815" cy="3503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3200" b="1" spc="-20" dirty="0">
                <a:solidFill>
                  <a:srgbClr val="C00000"/>
                </a:solidFill>
                <a:latin typeface="Arial"/>
                <a:cs typeface="Arial"/>
              </a:rPr>
              <a:t>Semi-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Supervised</a:t>
            </a:r>
            <a:r>
              <a:rPr sz="32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Learning</a:t>
            </a:r>
            <a:r>
              <a:rPr sz="32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50" dirty="0">
                <a:solidFill>
                  <a:srgbClr val="C00000"/>
                </a:solidFill>
                <a:latin typeface="Arial"/>
                <a:cs typeface="Arial"/>
              </a:rPr>
              <a:t>:</a:t>
            </a:r>
            <a:endParaRPr sz="32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3379"/>
              </a:spcBef>
            </a:pPr>
            <a:r>
              <a:rPr sz="2800" spc="55" dirty="0">
                <a:latin typeface="Arial MT"/>
                <a:cs typeface="Arial MT"/>
              </a:rPr>
              <a:t>Some</a:t>
            </a:r>
            <a:r>
              <a:rPr sz="2800" spc="220" dirty="0">
                <a:latin typeface="Arial MT"/>
                <a:cs typeface="Arial MT"/>
              </a:rPr>
              <a:t> </a:t>
            </a:r>
            <a:r>
              <a:rPr sz="2800" spc="70" dirty="0">
                <a:latin typeface="Arial MT"/>
                <a:cs typeface="Arial MT"/>
              </a:rPr>
              <a:t>algorithms</a:t>
            </a:r>
            <a:r>
              <a:rPr sz="2800" spc="2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can</a:t>
            </a:r>
            <a:r>
              <a:rPr sz="2800" spc="225" dirty="0">
                <a:latin typeface="Arial MT"/>
                <a:cs typeface="Arial MT"/>
              </a:rPr>
              <a:t> </a:t>
            </a:r>
            <a:r>
              <a:rPr sz="2800" spc="55" dirty="0">
                <a:latin typeface="Arial MT"/>
                <a:cs typeface="Arial MT"/>
              </a:rPr>
              <a:t>deal</a:t>
            </a:r>
            <a:r>
              <a:rPr sz="2800" spc="220" dirty="0">
                <a:latin typeface="Arial MT"/>
                <a:cs typeface="Arial MT"/>
              </a:rPr>
              <a:t> </a:t>
            </a:r>
            <a:r>
              <a:rPr sz="2800" spc="55" dirty="0">
                <a:latin typeface="Arial MT"/>
                <a:cs typeface="Arial MT"/>
              </a:rPr>
              <a:t>with</a:t>
            </a:r>
            <a:r>
              <a:rPr sz="2800" spc="220" dirty="0">
                <a:latin typeface="Arial MT"/>
                <a:cs typeface="Arial MT"/>
              </a:rPr>
              <a:t> </a:t>
            </a:r>
            <a:r>
              <a:rPr sz="2800" spc="70" dirty="0">
                <a:latin typeface="Arial MT"/>
                <a:cs typeface="Arial MT"/>
              </a:rPr>
              <a:t>partially</a:t>
            </a:r>
            <a:r>
              <a:rPr sz="2800" spc="225" dirty="0">
                <a:latin typeface="Arial MT"/>
                <a:cs typeface="Arial MT"/>
              </a:rPr>
              <a:t> </a:t>
            </a:r>
            <a:r>
              <a:rPr sz="2800" spc="65" dirty="0">
                <a:latin typeface="Arial MT"/>
                <a:cs typeface="Arial MT"/>
              </a:rPr>
              <a:t>labeled</a:t>
            </a:r>
            <a:r>
              <a:rPr sz="2800" spc="229" dirty="0">
                <a:latin typeface="Arial MT"/>
                <a:cs typeface="Arial MT"/>
              </a:rPr>
              <a:t> </a:t>
            </a:r>
            <a:r>
              <a:rPr sz="2800" spc="75" dirty="0">
                <a:latin typeface="Arial MT"/>
                <a:cs typeface="Arial MT"/>
              </a:rPr>
              <a:t>training</a:t>
            </a:r>
            <a:r>
              <a:rPr sz="2800" spc="229" dirty="0">
                <a:latin typeface="Arial MT"/>
                <a:cs typeface="Arial MT"/>
              </a:rPr>
              <a:t> </a:t>
            </a:r>
            <a:r>
              <a:rPr sz="2800" spc="60" dirty="0">
                <a:latin typeface="Arial MT"/>
                <a:cs typeface="Arial MT"/>
              </a:rPr>
              <a:t>data, </a:t>
            </a:r>
            <a:r>
              <a:rPr sz="2800" dirty="0">
                <a:latin typeface="Arial MT"/>
                <a:cs typeface="Arial MT"/>
              </a:rPr>
              <a:t>usually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lot</a:t>
            </a:r>
            <a:r>
              <a:rPr sz="2800" spc="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unlabeled</a:t>
            </a:r>
            <a:r>
              <a:rPr sz="2800" spc="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data</a:t>
            </a:r>
            <a:r>
              <a:rPr sz="2800" spc="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and</a:t>
            </a:r>
            <a:r>
              <a:rPr sz="2800" spc="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little</a:t>
            </a:r>
            <a:r>
              <a:rPr sz="2800" spc="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bit</a:t>
            </a:r>
            <a:r>
              <a:rPr sz="2800" spc="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labeled</a:t>
            </a:r>
            <a:r>
              <a:rPr sz="2800" spc="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data.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-20" dirty="0">
                <a:latin typeface="Arial MT"/>
                <a:cs typeface="Arial MT"/>
              </a:rPr>
              <a:t>This </a:t>
            </a:r>
            <a:r>
              <a:rPr sz="2800" dirty="0">
                <a:latin typeface="Arial MT"/>
                <a:cs typeface="Arial MT"/>
              </a:rPr>
              <a:t>is</a:t>
            </a:r>
            <a:r>
              <a:rPr sz="2800" spc="-7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called</a:t>
            </a:r>
            <a:r>
              <a:rPr sz="2800" spc="-70" dirty="0">
                <a:latin typeface="Arial MT"/>
                <a:cs typeface="Arial MT"/>
              </a:rPr>
              <a:t> </a:t>
            </a:r>
            <a:r>
              <a:rPr sz="2800" spc="-25" dirty="0">
                <a:latin typeface="Arial MT"/>
                <a:cs typeface="Arial MT"/>
              </a:rPr>
              <a:t>semi-</a:t>
            </a:r>
            <a:r>
              <a:rPr sz="2800" dirty="0">
                <a:latin typeface="Arial MT"/>
                <a:cs typeface="Arial MT"/>
              </a:rPr>
              <a:t>supervised</a:t>
            </a:r>
            <a:r>
              <a:rPr sz="2800" spc="-7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learning.</a:t>
            </a:r>
            <a:endParaRPr sz="2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2800" dirty="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</a:pPr>
            <a:r>
              <a:rPr sz="2800" dirty="0">
                <a:latin typeface="Arial MT"/>
                <a:cs typeface="Arial MT"/>
              </a:rPr>
              <a:t>Most</a:t>
            </a:r>
            <a:r>
              <a:rPr sz="2800" spc="215" dirty="0">
                <a:latin typeface="Arial MT"/>
                <a:cs typeface="Arial MT"/>
              </a:rPr>
              <a:t> </a:t>
            </a:r>
            <a:r>
              <a:rPr sz="2800" spc="50" dirty="0">
                <a:latin typeface="Arial MT"/>
                <a:cs typeface="Arial MT"/>
              </a:rPr>
              <a:t>semi-</a:t>
            </a:r>
            <a:r>
              <a:rPr sz="2800" spc="45" dirty="0">
                <a:latin typeface="Arial MT"/>
                <a:cs typeface="Arial MT"/>
              </a:rPr>
              <a:t>supervised</a:t>
            </a:r>
            <a:r>
              <a:rPr sz="2800" spc="220" dirty="0">
                <a:latin typeface="Arial MT"/>
                <a:cs typeface="Arial MT"/>
              </a:rPr>
              <a:t> </a:t>
            </a:r>
            <a:r>
              <a:rPr sz="2800" spc="50" dirty="0">
                <a:latin typeface="Arial MT"/>
                <a:cs typeface="Arial MT"/>
              </a:rPr>
              <a:t>learning</a:t>
            </a:r>
            <a:r>
              <a:rPr sz="2800" spc="225" dirty="0">
                <a:latin typeface="Arial MT"/>
                <a:cs typeface="Arial MT"/>
              </a:rPr>
              <a:t> </a:t>
            </a:r>
            <a:r>
              <a:rPr sz="2800" spc="50" dirty="0">
                <a:latin typeface="Arial MT"/>
                <a:cs typeface="Arial MT"/>
              </a:rPr>
              <a:t>algorithms</a:t>
            </a:r>
            <a:r>
              <a:rPr sz="2800" spc="2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are</a:t>
            </a:r>
            <a:r>
              <a:rPr sz="2800" spc="225" dirty="0">
                <a:latin typeface="Arial MT"/>
                <a:cs typeface="Arial MT"/>
              </a:rPr>
              <a:t> </a:t>
            </a:r>
            <a:r>
              <a:rPr sz="2800" spc="50" dirty="0">
                <a:latin typeface="Arial MT"/>
                <a:cs typeface="Arial MT"/>
              </a:rPr>
              <a:t>combinations</a:t>
            </a:r>
            <a:r>
              <a:rPr sz="2800" spc="220" dirty="0">
                <a:latin typeface="Arial MT"/>
                <a:cs typeface="Arial MT"/>
              </a:rPr>
              <a:t> </a:t>
            </a:r>
            <a:r>
              <a:rPr sz="2800" spc="-25" dirty="0">
                <a:latin typeface="Arial MT"/>
                <a:cs typeface="Arial MT"/>
              </a:rPr>
              <a:t>of </a:t>
            </a:r>
            <a:r>
              <a:rPr sz="2800" dirty="0">
                <a:latin typeface="Arial MT"/>
                <a:cs typeface="Arial MT"/>
              </a:rPr>
              <a:t>unsupervised</a:t>
            </a:r>
            <a:r>
              <a:rPr sz="2800" spc="-1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and</a:t>
            </a:r>
            <a:r>
              <a:rPr sz="2800" spc="-1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supervised</a:t>
            </a:r>
            <a:r>
              <a:rPr sz="2800" spc="-12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algorithms.</a:t>
            </a:r>
            <a:endParaRPr sz="28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Types</a:t>
            </a:r>
            <a:r>
              <a:rPr sz="4000" spc="30" dirty="0"/>
              <a:t> </a:t>
            </a:r>
            <a:r>
              <a:rPr sz="4000" dirty="0"/>
              <a:t>of</a:t>
            </a:r>
            <a:r>
              <a:rPr sz="4000" spc="260" dirty="0"/>
              <a:t> </a:t>
            </a:r>
            <a:r>
              <a:rPr sz="4000" dirty="0"/>
              <a:t>Machine</a:t>
            </a:r>
            <a:r>
              <a:rPr sz="4000" spc="30" dirty="0"/>
              <a:t> </a:t>
            </a:r>
            <a:r>
              <a:rPr sz="4000" dirty="0"/>
              <a:t>Learning</a:t>
            </a:r>
            <a:r>
              <a:rPr sz="4000" spc="30" dirty="0"/>
              <a:t> </a:t>
            </a:r>
            <a:r>
              <a:rPr sz="4000" spc="-10" dirty="0"/>
              <a:t>Systems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93090" y="1232217"/>
            <a:ext cx="10682605" cy="4605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322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Reinforcement</a:t>
            </a:r>
            <a:r>
              <a:rPr sz="3200" b="1" spc="-8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Learning</a:t>
            </a:r>
            <a:r>
              <a:rPr sz="3200" b="1" spc="-8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50" dirty="0">
                <a:solidFill>
                  <a:srgbClr val="C00000"/>
                </a:solidFill>
                <a:latin typeface="Arial"/>
                <a:cs typeface="Arial"/>
              </a:rPr>
              <a:t>:</a:t>
            </a:r>
            <a:endParaRPr sz="3200" dirty="0">
              <a:latin typeface="Arial"/>
              <a:cs typeface="Arial"/>
            </a:endParaRPr>
          </a:p>
          <a:p>
            <a:pPr marL="376555" indent="-363855">
              <a:lnSpc>
                <a:spcPct val="100000"/>
              </a:lnSpc>
              <a:spcBef>
                <a:spcPts val="3415"/>
              </a:spcBef>
              <a:buChar char="•"/>
              <a:tabLst>
                <a:tab pos="376555" algn="l"/>
              </a:tabLst>
            </a:pP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learning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system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called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FC5C0B"/>
                </a:solidFill>
                <a:latin typeface="Arial"/>
                <a:cs typeface="Arial"/>
              </a:rPr>
              <a:t>agent</a:t>
            </a:r>
            <a:r>
              <a:rPr sz="2400" b="1" spc="-45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this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context.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 MT"/>
              <a:buChar char="•"/>
            </a:pPr>
            <a:endParaRPr sz="2400" dirty="0">
              <a:latin typeface="Arial MT"/>
              <a:cs typeface="Arial MT"/>
            </a:endParaRPr>
          </a:p>
          <a:p>
            <a:pPr marL="298450" marR="5080" indent="-285750">
              <a:lnSpc>
                <a:spcPct val="100000"/>
              </a:lnSpc>
              <a:buChar char="•"/>
              <a:tabLst>
                <a:tab pos="298450" algn="l"/>
              </a:tabLst>
            </a:pPr>
            <a:r>
              <a:rPr sz="2400" spc="65" dirty="0">
                <a:latin typeface="Arial MT"/>
                <a:cs typeface="Arial MT"/>
              </a:rPr>
              <a:t>Can</a:t>
            </a:r>
            <a:r>
              <a:rPr sz="2400" spc="254" dirty="0">
                <a:latin typeface="Arial MT"/>
                <a:cs typeface="Arial MT"/>
              </a:rPr>
              <a:t> </a:t>
            </a:r>
            <a:r>
              <a:rPr sz="2400" b="1" spc="95" dirty="0">
                <a:solidFill>
                  <a:srgbClr val="FC5C0B"/>
                </a:solidFill>
                <a:latin typeface="Arial"/>
                <a:cs typeface="Arial"/>
              </a:rPr>
              <a:t>observe</a:t>
            </a:r>
            <a:r>
              <a:rPr sz="2400" b="1" spc="260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2400" spc="70" dirty="0">
                <a:latin typeface="Arial MT"/>
                <a:cs typeface="Arial MT"/>
              </a:rPr>
              <a:t>the</a:t>
            </a:r>
            <a:r>
              <a:rPr sz="2400" spc="260" dirty="0">
                <a:latin typeface="Arial MT"/>
                <a:cs typeface="Arial MT"/>
              </a:rPr>
              <a:t> </a:t>
            </a:r>
            <a:r>
              <a:rPr sz="2400" spc="100" dirty="0">
                <a:latin typeface="Arial MT"/>
                <a:cs typeface="Arial MT"/>
              </a:rPr>
              <a:t>environment,</a:t>
            </a:r>
            <a:r>
              <a:rPr sz="2400" spc="260" dirty="0">
                <a:latin typeface="Arial MT"/>
                <a:cs typeface="Arial MT"/>
              </a:rPr>
              <a:t> </a:t>
            </a:r>
            <a:r>
              <a:rPr sz="2400" b="1" spc="95" dirty="0">
                <a:solidFill>
                  <a:srgbClr val="FC5C0B"/>
                </a:solidFill>
                <a:latin typeface="Arial"/>
                <a:cs typeface="Arial"/>
              </a:rPr>
              <a:t>select</a:t>
            </a:r>
            <a:r>
              <a:rPr sz="2400" b="1" spc="270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2400" b="1" spc="80" dirty="0">
                <a:solidFill>
                  <a:srgbClr val="FC5C0B"/>
                </a:solidFill>
                <a:latin typeface="Arial"/>
                <a:cs typeface="Arial"/>
              </a:rPr>
              <a:t>and</a:t>
            </a:r>
            <a:r>
              <a:rPr sz="2400" b="1" spc="270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2400" b="1" spc="100" dirty="0">
                <a:solidFill>
                  <a:srgbClr val="FC5C0B"/>
                </a:solidFill>
                <a:latin typeface="Arial"/>
                <a:cs typeface="Arial"/>
              </a:rPr>
              <a:t>perform</a:t>
            </a:r>
            <a:r>
              <a:rPr sz="2400" b="1" spc="265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2400" b="1" spc="105" dirty="0">
                <a:solidFill>
                  <a:srgbClr val="FC5C0B"/>
                </a:solidFill>
                <a:latin typeface="Arial"/>
                <a:cs typeface="Arial"/>
              </a:rPr>
              <a:t>actions</a:t>
            </a:r>
            <a:r>
              <a:rPr sz="2400" spc="105" dirty="0">
                <a:latin typeface="Arial MT"/>
                <a:cs typeface="Arial MT"/>
              </a:rPr>
              <a:t>,</a:t>
            </a:r>
            <a:r>
              <a:rPr sz="2400" spc="270" dirty="0">
                <a:latin typeface="Arial MT"/>
                <a:cs typeface="Arial MT"/>
              </a:rPr>
              <a:t> </a:t>
            </a:r>
            <a:r>
              <a:rPr sz="2400" spc="70" dirty="0">
                <a:latin typeface="Arial MT"/>
                <a:cs typeface="Arial MT"/>
              </a:rPr>
              <a:t>and</a:t>
            </a:r>
            <a:r>
              <a:rPr sz="2400" spc="270" dirty="0">
                <a:latin typeface="Arial MT"/>
                <a:cs typeface="Arial MT"/>
              </a:rPr>
              <a:t> </a:t>
            </a:r>
            <a:r>
              <a:rPr sz="2400" b="1" spc="50" dirty="0">
                <a:solidFill>
                  <a:srgbClr val="FC5C0B"/>
                </a:solidFill>
                <a:latin typeface="Arial"/>
                <a:cs typeface="Arial"/>
              </a:rPr>
              <a:t>get </a:t>
            </a:r>
            <a:r>
              <a:rPr sz="2400" b="1" dirty="0">
                <a:solidFill>
                  <a:srgbClr val="FC5C0B"/>
                </a:solidFill>
                <a:latin typeface="Arial"/>
                <a:cs typeface="Arial"/>
              </a:rPr>
              <a:t>rewards</a:t>
            </a:r>
            <a:r>
              <a:rPr sz="2400" b="1" spc="-50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return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(or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penalties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form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negative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rewards).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 MT"/>
              <a:buChar char="•"/>
            </a:pPr>
            <a:endParaRPr sz="2400" dirty="0">
              <a:latin typeface="Arial MT"/>
              <a:cs typeface="Arial MT"/>
            </a:endParaRPr>
          </a:p>
          <a:p>
            <a:pPr marL="298450" marR="5080" indent="-285750">
              <a:lnSpc>
                <a:spcPct val="100000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It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must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then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learn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by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itself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what</a:t>
            </a:r>
            <a:r>
              <a:rPr sz="2400" spc="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80" dirty="0"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FC5C0B"/>
                </a:solidFill>
                <a:latin typeface="Arial"/>
                <a:cs typeface="Arial"/>
              </a:rPr>
              <a:t>the</a:t>
            </a:r>
            <a:r>
              <a:rPr sz="2400" b="1" spc="80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C5C0B"/>
                </a:solidFill>
                <a:latin typeface="Arial"/>
                <a:cs typeface="Arial"/>
              </a:rPr>
              <a:t>best</a:t>
            </a:r>
            <a:r>
              <a:rPr sz="2400" b="1" spc="85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C5C0B"/>
                </a:solidFill>
                <a:latin typeface="Arial"/>
                <a:cs typeface="Arial"/>
              </a:rPr>
              <a:t>strategy</a:t>
            </a:r>
            <a:r>
              <a:rPr sz="2400" dirty="0">
                <a:latin typeface="Arial MT"/>
                <a:cs typeface="Arial MT"/>
              </a:rPr>
              <a:t>,</a:t>
            </a:r>
            <a:r>
              <a:rPr sz="2400" spc="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called</a:t>
            </a:r>
            <a:r>
              <a:rPr sz="2400" spc="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80" dirty="0"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FC5C0B"/>
                </a:solidFill>
                <a:latin typeface="Arial"/>
                <a:cs typeface="Arial"/>
              </a:rPr>
              <a:t>policy</a:t>
            </a:r>
            <a:r>
              <a:rPr sz="2400" dirty="0">
                <a:latin typeface="Arial MT"/>
                <a:cs typeface="Arial MT"/>
              </a:rPr>
              <a:t>,</a:t>
            </a:r>
            <a:r>
              <a:rPr sz="2400" spc="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8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get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most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reward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over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time.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 MT"/>
              <a:buChar char="•"/>
            </a:pPr>
            <a:endParaRPr sz="2400" dirty="0">
              <a:latin typeface="Arial MT"/>
              <a:cs typeface="Arial MT"/>
            </a:endParaRPr>
          </a:p>
          <a:p>
            <a:pPr marL="298450" marR="5080" indent="-285750">
              <a:lnSpc>
                <a:spcPct val="100000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A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policy</a:t>
            </a:r>
            <a:r>
              <a:rPr sz="2400" spc="2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defines</a:t>
            </a:r>
            <a:r>
              <a:rPr sz="2400" spc="2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what</a:t>
            </a:r>
            <a:r>
              <a:rPr sz="2400" spc="2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action</a:t>
            </a:r>
            <a:r>
              <a:rPr sz="2400" spc="2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20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agent</a:t>
            </a:r>
            <a:r>
              <a:rPr sz="2400" spc="2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should</a:t>
            </a:r>
            <a:r>
              <a:rPr sz="2400" spc="2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choose</a:t>
            </a:r>
            <a:r>
              <a:rPr sz="2400" spc="2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when</a:t>
            </a:r>
            <a:r>
              <a:rPr sz="2400" spc="2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it</a:t>
            </a:r>
            <a:r>
              <a:rPr sz="2400" spc="2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2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2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2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given situation.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Types</a:t>
            </a:r>
            <a:r>
              <a:rPr sz="4000" spc="30" dirty="0"/>
              <a:t> </a:t>
            </a:r>
            <a:r>
              <a:rPr sz="4000" dirty="0"/>
              <a:t>of</a:t>
            </a:r>
            <a:r>
              <a:rPr sz="4000" spc="260" dirty="0"/>
              <a:t> </a:t>
            </a:r>
            <a:r>
              <a:rPr sz="4000" dirty="0"/>
              <a:t>Machine</a:t>
            </a:r>
            <a:r>
              <a:rPr sz="4000" spc="30" dirty="0"/>
              <a:t> </a:t>
            </a:r>
            <a:r>
              <a:rPr sz="4000" dirty="0"/>
              <a:t>Learning</a:t>
            </a:r>
            <a:r>
              <a:rPr sz="4000" spc="30" dirty="0"/>
              <a:t> </a:t>
            </a:r>
            <a:r>
              <a:rPr sz="4000" spc="-10" dirty="0"/>
              <a:t>Systems</a:t>
            </a:r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6983" y="1110996"/>
            <a:ext cx="8629843" cy="45670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03395" y="5826442"/>
            <a:ext cx="3531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Arial"/>
                <a:cs typeface="Arial"/>
              </a:rPr>
              <a:t>Reinforcement</a:t>
            </a:r>
            <a:r>
              <a:rPr sz="2400" b="1" i="1" spc="-145" dirty="0">
                <a:latin typeface="Arial"/>
                <a:cs typeface="Arial"/>
              </a:rPr>
              <a:t> </a:t>
            </a:r>
            <a:r>
              <a:rPr sz="2400" b="1" i="1" spc="-10" dirty="0">
                <a:latin typeface="Arial"/>
                <a:cs typeface="Arial"/>
              </a:rPr>
              <a:t>Learning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Types</a:t>
            </a:r>
            <a:r>
              <a:rPr sz="4000" spc="30" dirty="0"/>
              <a:t> </a:t>
            </a:r>
            <a:r>
              <a:rPr sz="4000" dirty="0"/>
              <a:t>of</a:t>
            </a:r>
            <a:r>
              <a:rPr sz="4000" spc="260" dirty="0"/>
              <a:t> </a:t>
            </a:r>
            <a:r>
              <a:rPr sz="4000" dirty="0"/>
              <a:t>Machine</a:t>
            </a:r>
            <a:r>
              <a:rPr sz="4000" spc="30" dirty="0"/>
              <a:t> </a:t>
            </a:r>
            <a:r>
              <a:rPr sz="4000" dirty="0"/>
              <a:t>Learning</a:t>
            </a:r>
            <a:r>
              <a:rPr sz="4000" spc="30" dirty="0"/>
              <a:t> </a:t>
            </a:r>
            <a:r>
              <a:rPr sz="4000" spc="-10" dirty="0"/>
              <a:t>Systems</a:t>
            </a:r>
            <a:endParaRPr sz="40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00482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995"/>
              </a:spcBef>
            </a:pP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Batch</a:t>
            </a:r>
            <a:r>
              <a:rPr sz="32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Arial"/>
                <a:cs typeface="Arial"/>
              </a:rPr>
              <a:t>learning:</a:t>
            </a:r>
            <a:endParaRPr sz="32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900"/>
              </a:spcBef>
            </a:pPr>
            <a:r>
              <a:rPr sz="3200" b="1" i="1" spc="45" dirty="0">
                <a:solidFill>
                  <a:srgbClr val="FC5C0B"/>
                </a:solidFill>
                <a:latin typeface="Arial"/>
                <a:cs typeface="Arial"/>
              </a:rPr>
              <a:t>In</a:t>
            </a:r>
            <a:r>
              <a:rPr sz="3200" b="1" i="1" spc="204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3200" b="1" i="1" spc="75" dirty="0">
                <a:solidFill>
                  <a:srgbClr val="FC5C0B"/>
                </a:solidFill>
                <a:latin typeface="Arial"/>
                <a:cs typeface="Arial"/>
              </a:rPr>
              <a:t>batch</a:t>
            </a:r>
            <a:r>
              <a:rPr sz="3200" b="1" i="1" spc="210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3200" b="1" i="1" spc="80" dirty="0">
                <a:solidFill>
                  <a:srgbClr val="FC5C0B"/>
                </a:solidFill>
                <a:latin typeface="Arial"/>
                <a:cs typeface="Arial"/>
              </a:rPr>
              <a:t>learning,</a:t>
            </a:r>
            <a:r>
              <a:rPr sz="3200" b="1" i="1" spc="210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3200" b="1" i="1" spc="60" dirty="0">
                <a:solidFill>
                  <a:srgbClr val="FC5C0B"/>
                </a:solidFill>
                <a:latin typeface="Arial"/>
                <a:cs typeface="Arial"/>
              </a:rPr>
              <a:t>the</a:t>
            </a:r>
            <a:r>
              <a:rPr sz="3200" b="1" i="1" spc="220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3200" b="1" i="1" spc="75" dirty="0">
                <a:solidFill>
                  <a:srgbClr val="FC5C0B"/>
                </a:solidFill>
                <a:latin typeface="Arial"/>
                <a:cs typeface="Arial"/>
              </a:rPr>
              <a:t>system</a:t>
            </a:r>
            <a:r>
              <a:rPr sz="3200" b="1" i="1" spc="210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3200" b="1" i="1" spc="50" dirty="0">
                <a:solidFill>
                  <a:srgbClr val="FC5C0B"/>
                </a:solidFill>
                <a:latin typeface="Arial"/>
                <a:cs typeface="Arial"/>
              </a:rPr>
              <a:t>is</a:t>
            </a:r>
            <a:r>
              <a:rPr sz="3200" b="1" i="1" spc="215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3200" b="1" i="1" spc="85" dirty="0">
                <a:solidFill>
                  <a:srgbClr val="FC5C0B"/>
                </a:solidFill>
                <a:latin typeface="Arial"/>
                <a:cs typeface="Arial"/>
              </a:rPr>
              <a:t>incapable</a:t>
            </a:r>
            <a:r>
              <a:rPr sz="3200" b="1" i="1" spc="220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3200" b="1" i="1" spc="50" dirty="0">
                <a:solidFill>
                  <a:srgbClr val="FC5C0B"/>
                </a:solidFill>
                <a:latin typeface="Arial"/>
                <a:cs typeface="Arial"/>
              </a:rPr>
              <a:t>of</a:t>
            </a:r>
            <a:r>
              <a:rPr sz="3200" b="1" i="1" spc="220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3200" b="1" i="1" spc="75" dirty="0">
                <a:solidFill>
                  <a:srgbClr val="FC5C0B"/>
                </a:solidFill>
                <a:latin typeface="Arial"/>
                <a:cs typeface="Arial"/>
              </a:rPr>
              <a:t>learning </a:t>
            </a:r>
            <a:r>
              <a:rPr sz="3200" b="1" i="1" dirty="0">
                <a:solidFill>
                  <a:srgbClr val="FC5C0B"/>
                </a:solidFill>
                <a:latin typeface="Arial"/>
                <a:cs typeface="Arial"/>
              </a:rPr>
              <a:t>incrementally:</a:t>
            </a:r>
            <a:r>
              <a:rPr sz="3200" b="1" i="1" spc="265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1D41D4"/>
                </a:solidFill>
                <a:latin typeface="Arial"/>
                <a:cs typeface="Arial"/>
              </a:rPr>
              <a:t>it</a:t>
            </a:r>
            <a:r>
              <a:rPr sz="3200" b="1" spc="26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1D41D4"/>
                </a:solidFill>
                <a:latin typeface="Arial"/>
                <a:cs typeface="Arial"/>
              </a:rPr>
              <a:t>must</a:t>
            </a:r>
            <a:r>
              <a:rPr sz="3200" b="1" spc="27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1D41D4"/>
                </a:solidFill>
                <a:latin typeface="Arial"/>
                <a:cs typeface="Arial"/>
              </a:rPr>
              <a:t>be</a:t>
            </a:r>
            <a:r>
              <a:rPr sz="3200" b="1" spc="26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1D41D4"/>
                </a:solidFill>
                <a:latin typeface="Arial"/>
                <a:cs typeface="Arial"/>
              </a:rPr>
              <a:t>trained</a:t>
            </a:r>
            <a:r>
              <a:rPr sz="3200" b="1" spc="26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1D41D4"/>
                </a:solidFill>
                <a:latin typeface="Arial"/>
                <a:cs typeface="Arial"/>
              </a:rPr>
              <a:t>using</a:t>
            </a:r>
            <a:r>
              <a:rPr sz="3200" b="1" spc="27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1D41D4"/>
                </a:solidFill>
                <a:latin typeface="Arial"/>
                <a:cs typeface="Arial"/>
              </a:rPr>
              <a:t>all</a:t>
            </a:r>
            <a:r>
              <a:rPr sz="3200" b="1" spc="27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1D41D4"/>
                </a:solidFill>
                <a:latin typeface="Arial"/>
                <a:cs typeface="Arial"/>
              </a:rPr>
              <a:t>the</a:t>
            </a:r>
            <a:r>
              <a:rPr sz="3200" b="1" spc="27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1D41D4"/>
                </a:solidFill>
                <a:latin typeface="Arial"/>
                <a:cs typeface="Arial"/>
              </a:rPr>
              <a:t>available </a:t>
            </a:r>
            <a:r>
              <a:rPr sz="3200" b="1" spc="80" dirty="0">
                <a:solidFill>
                  <a:srgbClr val="1D41D4"/>
                </a:solidFill>
                <a:latin typeface="Arial"/>
                <a:cs typeface="Arial"/>
              </a:rPr>
              <a:t>data</a:t>
            </a:r>
            <a:r>
              <a:rPr sz="3200" b="1" spc="80" dirty="0">
                <a:solidFill>
                  <a:srgbClr val="006FC0"/>
                </a:solidFill>
                <a:latin typeface="Arial"/>
                <a:cs typeface="Arial"/>
              </a:rPr>
              <a:t>.</a:t>
            </a:r>
            <a:r>
              <a:rPr sz="3200" b="1" spc="15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200" spc="70" dirty="0">
                <a:solidFill>
                  <a:srgbClr val="0D0D0D"/>
                </a:solidFill>
              </a:rPr>
              <a:t>This</a:t>
            </a:r>
            <a:r>
              <a:rPr sz="3200" spc="225" dirty="0">
                <a:solidFill>
                  <a:srgbClr val="0D0D0D"/>
                </a:solidFill>
              </a:rPr>
              <a:t> </a:t>
            </a:r>
            <a:r>
              <a:rPr sz="3200" spc="70" dirty="0">
                <a:solidFill>
                  <a:srgbClr val="0D0D0D"/>
                </a:solidFill>
              </a:rPr>
              <a:t>will</a:t>
            </a:r>
            <a:r>
              <a:rPr sz="3200" spc="220" dirty="0">
                <a:solidFill>
                  <a:srgbClr val="0D0D0D"/>
                </a:solidFill>
              </a:rPr>
              <a:t> </a:t>
            </a:r>
            <a:r>
              <a:rPr sz="3200" spc="90" dirty="0">
                <a:solidFill>
                  <a:srgbClr val="0D0D0D"/>
                </a:solidFill>
              </a:rPr>
              <a:t>generally</a:t>
            </a:r>
            <a:r>
              <a:rPr sz="3200" spc="225" dirty="0">
                <a:solidFill>
                  <a:srgbClr val="0D0D0D"/>
                </a:solidFill>
              </a:rPr>
              <a:t> </a:t>
            </a:r>
            <a:r>
              <a:rPr sz="3200" spc="75" dirty="0">
                <a:solidFill>
                  <a:srgbClr val="0D0D0D"/>
                </a:solidFill>
              </a:rPr>
              <a:t>take</a:t>
            </a:r>
            <a:r>
              <a:rPr sz="3200" spc="220" dirty="0">
                <a:solidFill>
                  <a:srgbClr val="0D0D0D"/>
                </a:solidFill>
              </a:rPr>
              <a:t> </a:t>
            </a:r>
            <a:r>
              <a:rPr sz="3200" dirty="0">
                <a:solidFill>
                  <a:srgbClr val="0D0D0D"/>
                </a:solidFill>
              </a:rPr>
              <a:t>a</a:t>
            </a:r>
            <a:r>
              <a:rPr sz="3200" spc="225" dirty="0">
                <a:solidFill>
                  <a:srgbClr val="0D0D0D"/>
                </a:solidFill>
              </a:rPr>
              <a:t> </a:t>
            </a:r>
            <a:r>
              <a:rPr sz="3200" spc="65" dirty="0">
                <a:solidFill>
                  <a:srgbClr val="0D0D0D"/>
                </a:solidFill>
              </a:rPr>
              <a:t>lot</a:t>
            </a:r>
            <a:r>
              <a:rPr sz="3200" spc="225" dirty="0">
                <a:solidFill>
                  <a:srgbClr val="0D0D0D"/>
                </a:solidFill>
              </a:rPr>
              <a:t> </a:t>
            </a:r>
            <a:r>
              <a:rPr sz="3200" spc="50" dirty="0">
                <a:solidFill>
                  <a:srgbClr val="0D0D0D"/>
                </a:solidFill>
              </a:rPr>
              <a:t>of</a:t>
            </a:r>
            <a:r>
              <a:rPr sz="3200" spc="229" dirty="0">
                <a:solidFill>
                  <a:srgbClr val="0D0D0D"/>
                </a:solidFill>
              </a:rPr>
              <a:t> </a:t>
            </a:r>
            <a:r>
              <a:rPr sz="3200" spc="75" dirty="0">
                <a:solidFill>
                  <a:srgbClr val="0D0D0D"/>
                </a:solidFill>
              </a:rPr>
              <a:t>time</a:t>
            </a:r>
            <a:r>
              <a:rPr sz="3200" spc="225" dirty="0">
                <a:solidFill>
                  <a:srgbClr val="0D0D0D"/>
                </a:solidFill>
              </a:rPr>
              <a:t> </a:t>
            </a:r>
            <a:r>
              <a:rPr sz="3200" spc="70" dirty="0">
                <a:solidFill>
                  <a:srgbClr val="0D0D0D"/>
                </a:solidFill>
              </a:rPr>
              <a:t>and</a:t>
            </a:r>
            <a:r>
              <a:rPr sz="3200" spc="220" dirty="0">
                <a:solidFill>
                  <a:srgbClr val="0D0D0D"/>
                </a:solidFill>
              </a:rPr>
              <a:t> </a:t>
            </a:r>
            <a:r>
              <a:rPr sz="3200" spc="80" dirty="0">
                <a:solidFill>
                  <a:srgbClr val="0D0D0D"/>
                </a:solidFill>
              </a:rPr>
              <a:t>computing </a:t>
            </a:r>
            <a:r>
              <a:rPr sz="3200" dirty="0">
                <a:solidFill>
                  <a:srgbClr val="0D0D0D"/>
                </a:solidFill>
              </a:rPr>
              <a:t>resources,</a:t>
            </a:r>
            <a:r>
              <a:rPr sz="3200" spc="105" dirty="0">
                <a:solidFill>
                  <a:srgbClr val="0D0D0D"/>
                </a:solidFill>
              </a:rPr>
              <a:t> </a:t>
            </a:r>
            <a:r>
              <a:rPr sz="3200" dirty="0">
                <a:solidFill>
                  <a:srgbClr val="0D0D0D"/>
                </a:solidFill>
              </a:rPr>
              <a:t>so</a:t>
            </a:r>
            <a:r>
              <a:rPr sz="3200" spc="100" dirty="0">
                <a:solidFill>
                  <a:srgbClr val="0D0D0D"/>
                </a:solidFill>
              </a:rPr>
              <a:t> </a:t>
            </a:r>
            <a:r>
              <a:rPr sz="3200" dirty="0">
                <a:solidFill>
                  <a:srgbClr val="0D0D0D"/>
                </a:solidFill>
              </a:rPr>
              <a:t>it</a:t>
            </a:r>
            <a:r>
              <a:rPr sz="3200" spc="105" dirty="0">
                <a:solidFill>
                  <a:srgbClr val="0D0D0D"/>
                </a:solidFill>
              </a:rPr>
              <a:t> </a:t>
            </a:r>
            <a:r>
              <a:rPr sz="3200" dirty="0">
                <a:solidFill>
                  <a:srgbClr val="0D0D0D"/>
                </a:solidFill>
              </a:rPr>
              <a:t>is</a:t>
            </a:r>
            <a:r>
              <a:rPr sz="3200" spc="105" dirty="0">
                <a:solidFill>
                  <a:srgbClr val="0D0D0D"/>
                </a:solidFill>
              </a:rPr>
              <a:t> </a:t>
            </a:r>
            <a:r>
              <a:rPr sz="3200" dirty="0">
                <a:solidFill>
                  <a:srgbClr val="0D0D0D"/>
                </a:solidFill>
              </a:rPr>
              <a:t>typically</a:t>
            </a:r>
            <a:r>
              <a:rPr sz="3200" spc="100" dirty="0">
                <a:solidFill>
                  <a:srgbClr val="0D0D0D"/>
                </a:solidFill>
              </a:rPr>
              <a:t> </a:t>
            </a:r>
            <a:r>
              <a:rPr sz="3200" b="1" dirty="0">
                <a:solidFill>
                  <a:srgbClr val="1D41D4"/>
                </a:solidFill>
                <a:latin typeface="Arial"/>
                <a:cs typeface="Arial"/>
              </a:rPr>
              <a:t>done</a:t>
            </a:r>
            <a:r>
              <a:rPr sz="3200" b="1" spc="10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1D41D4"/>
                </a:solidFill>
                <a:latin typeface="Arial"/>
                <a:cs typeface="Arial"/>
              </a:rPr>
              <a:t>offline</a:t>
            </a:r>
            <a:r>
              <a:rPr sz="3200" dirty="0">
                <a:solidFill>
                  <a:srgbClr val="0D0D0D"/>
                </a:solidFill>
              </a:rPr>
              <a:t>.</a:t>
            </a:r>
            <a:r>
              <a:rPr sz="3200" spc="120" dirty="0">
                <a:solidFill>
                  <a:srgbClr val="0D0D0D"/>
                </a:solidFill>
              </a:rPr>
              <a:t> </a:t>
            </a:r>
            <a:r>
              <a:rPr sz="3200" dirty="0">
                <a:solidFill>
                  <a:srgbClr val="0D0D0D"/>
                </a:solidFill>
              </a:rPr>
              <a:t>First,</a:t>
            </a:r>
            <a:r>
              <a:rPr sz="3200" spc="114" dirty="0">
                <a:solidFill>
                  <a:srgbClr val="0D0D0D"/>
                </a:solidFill>
              </a:rPr>
              <a:t> </a:t>
            </a:r>
            <a:r>
              <a:rPr sz="3200" dirty="0">
                <a:solidFill>
                  <a:srgbClr val="0D0D0D"/>
                </a:solidFill>
              </a:rPr>
              <a:t>the</a:t>
            </a:r>
            <a:r>
              <a:rPr sz="3200" spc="114" dirty="0">
                <a:solidFill>
                  <a:srgbClr val="0D0D0D"/>
                </a:solidFill>
              </a:rPr>
              <a:t> </a:t>
            </a:r>
            <a:r>
              <a:rPr sz="3200" dirty="0">
                <a:solidFill>
                  <a:srgbClr val="0D0D0D"/>
                </a:solidFill>
              </a:rPr>
              <a:t>system</a:t>
            </a:r>
            <a:r>
              <a:rPr sz="3200" spc="110" dirty="0">
                <a:solidFill>
                  <a:srgbClr val="0D0D0D"/>
                </a:solidFill>
              </a:rPr>
              <a:t> </a:t>
            </a:r>
            <a:r>
              <a:rPr sz="3200" spc="-25" dirty="0">
                <a:solidFill>
                  <a:srgbClr val="0D0D0D"/>
                </a:solidFill>
              </a:rPr>
              <a:t>is </a:t>
            </a:r>
            <a:r>
              <a:rPr sz="3200" spc="100" dirty="0">
                <a:solidFill>
                  <a:srgbClr val="0D0D0D"/>
                </a:solidFill>
              </a:rPr>
              <a:t>trained,</a:t>
            </a:r>
            <a:r>
              <a:rPr sz="3200" spc="260" dirty="0">
                <a:solidFill>
                  <a:srgbClr val="0D0D0D"/>
                </a:solidFill>
              </a:rPr>
              <a:t> </a:t>
            </a:r>
            <a:r>
              <a:rPr sz="3200" spc="80" dirty="0">
                <a:solidFill>
                  <a:srgbClr val="0D0D0D"/>
                </a:solidFill>
              </a:rPr>
              <a:t>and</a:t>
            </a:r>
            <a:r>
              <a:rPr sz="3200" spc="260" dirty="0">
                <a:solidFill>
                  <a:srgbClr val="0D0D0D"/>
                </a:solidFill>
              </a:rPr>
              <a:t> </a:t>
            </a:r>
            <a:r>
              <a:rPr sz="3200" spc="90" dirty="0">
                <a:solidFill>
                  <a:srgbClr val="0D0D0D"/>
                </a:solidFill>
              </a:rPr>
              <a:t>then</a:t>
            </a:r>
            <a:r>
              <a:rPr sz="3200" spc="270" dirty="0">
                <a:solidFill>
                  <a:srgbClr val="0D0D0D"/>
                </a:solidFill>
              </a:rPr>
              <a:t> </a:t>
            </a:r>
            <a:r>
              <a:rPr sz="3200" spc="55" dirty="0">
                <a:solidFill>
                  <a:srgbClr val="0D0D0D"/>
                </a:solidFill>
              </a:rPr>
              <a:t>it</a:t>
            </a:r>
            <a:r>
              <a:rPr sz="3200" spc="270" dirty="0">
                <a:solidFill>
                  <a:srgbClr val="0D0D0D"/>
                </a:solidFill>
              </a:rPr>
              <a:t> </a:t>
            </a:r>
            <a:r>
              <a:rPr sz="3200" spc="55" dirty="0">
                <a:solidFill>
                  <a:srgbClr val="0D0D0D"/>
                </a:solidFill>
              </a:rPr>
              <a:t>is</a:t>
            </a:r>
            <a:r>
              <a:rPr sz="3200" spc="270" dirty="0">
                <a:solidFill>
                  <a:srgbClr val="0D0D0D"/>
                </a:solidFill>
              </a:rPr>
              <a:t> </a:t>
            </a:r>
            <a:r>
              <a:rPr sz="3200" spc="105" dirty="0">
                <a:solidFill>
                  <a:srgbClr val="0D0D0D"/>
                </a:solidFill>
              </a:rPr>
              <a:t>launched</a:t>
            </a:r>
            <a:r>
              <a:rPr sz="3200" spc="270" dirty="0">
                <a:solidFill>
                  <a:srgbClr val="0D0D0D"/>
                </a:solidFill>
              </a:rPr>
              <a:t> </a:t>
            </a:r>
            <a:r>
              <a:rPr sz="3200" spc="90" dirty="0">
                <a:solidFill>
                  <a:srgbClr val="0D0D0D"/>
                </a:solidFill>
              </a:rPr>
              <a:t>into</a:t>
            </a:r>
            <a:r>
              <a:rPr sz="3200" spc="270" dirty="0">
                <a:solidFill>
                  <a:srgbClr val="0D0D0D"/>
                </a:solidFill>
              </a:rPr>
              <a:t> </a:t>
            </a:r>
            <a:r>
              <a:rPr sz="3200" spc="110" dirty="0">
                <a:solidFill>
                  <a:srgbClr val="0D0D0D"/>
                </a:solidFill>
              </a:rPr>
              <a:t>production</a:t>
            </a:r>
            <a:r>
              <a:rPr sz="3200" spc="265" dirty="0">
                <a:solidFill>
                  <a:srgbClr val="0D0D0D"/>
                </a:solidFill>
              </a:rPr>
              <a:t> </a:t>
            </a:r>
            <a:r>
              <a:rPr sz="3200" spc="80" dirty="0">
                <a:solidFill>
                  <a:srgbClr val="0D0D0D"/>
                </a:solidFill>
              </a:rPr>
              <a:t>and</a:t>
            </a:r>
            <a:r>
              <a:rPr sz="3200" spc="270" dirty="0">
                <a:solidFill>
                  <a:srgbClr val="0D0D0D"/>
                </a:solidFill>
              </a:rPr>
              <a:t> </a:t>
            </a:r>
            <a:r>
              <a:rPr sz="3200" spc="70" dirty="0">
                <a:solidFill>
                  <a:srgbClr val="0D0D0D"/>
                </a:solidFill>
              </a:rPr>
              <a:t>runs </a:t>
            </a:r>
            <a:r>
              <a:rPr sz="3200" dirty="0">
                <a:solidFill>
                  <a:srgbClr val="0D0D0D"/>
                </a:solidFill>
              </a:rPr>
              <a:t>without</a:t>
            </a:r>
            <a:r>
              <a:rPr sz="3200" spc="100" dirty="0">
                <a:solidFill>
                  <a:srgbClr val="0D0D0D"/>
                </a:solidFill>
              </a:rPr>
              <a:t> </a:t>
            </a:r>
            <a:r>
              <a:rPr sz="3200" dirty="0">
                <a:solidFill>
                  <a:srgbClr val="0D0D0D"/>
                </a:solidFill>
              </a:rPr>
              <a:t>learning</a:t>
            </a:r>
            <a:r>
              <a:rPr sz="3200" spc="95" dirty="0">
                <a:solidFill>
                  <a:srgbClr val="0D0D0D"/>
                </a:solidFill>
              </a:rPr>
              <a:t> </a:t>
            </a:r>
            <a:r>
              <a:rPr sz="3200" dirty="0">
                <a:solidFill>
                  <a:srgbClr val="0D0D0D"/>
                </a:solidFill>
              </a:rPr>
              <a:t>anymore;</a:t>
            </a:r>
            <a:r>
              <a:rPr sz="3200" spc="100" dirty="0">
                <a:solidFill>
                  <a:srgbClr val="0D0D0D"/>
                </a:solidFill>
              </a:rPr>
              <a:t> </a:t>
            </a:r>
            <a:r>
              <a:rPr sz="3200" dirty="0">
                <a:solidFill>
                  <a:srgbClr val="0D0D0D"/>
                </a:solidFill>
              </a:rPr>
              <a:t>it</a:t>
            </a:r>
            <a:r>
              <a:rPr sz="3200" spc="100" dirty="0">
                <a:solidFill>
                  <a:srgbClr val="0D0D0D"/>
                </a:solidFill>
              </a:rPr>
              <a:t> </a:t>
            </a:r>
            <a:r>
              <a:rPr sz="3200" dirty="0">
                <a:solidFill>
                  <a:srgbClr val="0D0D0D"/>
                </a:solidFill>
              </a:rPr>
              <a:t>just</a:t>
            </a:r>
            <a:r>
              <a:rPr sz="3200" spc="100" dirty="0">
                <a:solidFill>
                  <a:srgbClr val="0D0D0D"/>
                </a:solidFill>
              </a:rPr>
              <a:t> </a:t>
            </a:r>
            <a:r>
              <a:rPr sz="3200" dirty="0">
                <a:solidFill>
                  <a:srgbClr val="0D0D0D"/>
                </a:solidFill>
              </a:rPr>
              <a:t>applies</a:t>
            </a:r>
            <a:r>
              <a:rPr sz="3200" spc="105" dirty="0">
                <a:solidFill>
                  <a:srgbClr val="0D0D0D"/>
                </a:solidFill>
              </a:rPr>
              <a:t> </a:t>
            </a:r>
            <a:r>
              <a:rPr sz="3200" dirty="0">
                <a:solidFill>
                  <a:srgbClr val="0D0D0D"/>
                </a:solidFill>
              </a:rPr>
              <a:t>what</a:t>
            </a:r>
            <a:r>
              <a:rPr sz="3200" spc="110" dirty="0">
                <a:solidFill>
                  <a:srgbClr val="0D0D0D"/>
                </a:solidFill>
              </a:rPr>
              <a:t> </a:t>
            </a:r>
            <a:r>
              <a:rPr sz="3200" dirty="0">
                <a:solidFill>
                  <a:srgbClr val="0D0D0D"/>
                </a:solidFill>
              </a:rPr>
              <a:t>it</a:t>
            </a:r>
            <a:r>
              <a:rPr sz="3200" spc="110" dirty="0">
                <a:solidFill>
                  <a:srgbClr val="0D0D0D"/>
                </a:solidFill>
              </a:rPr>
              <a:t> </a:t>
            </a:r>
            <a:r>
              <a:rPr sz="3200" dirty="0">
                <a:solidFill>
                  <a:srgbClr val="0D0D0D"/>
                </a:solidFill>
              </a:rPr>
              <a:t>has</a:t>
            </a:r>
            <a:r>
              <a:rPr sz="3200" spc="105" dirty="0">
                <a:solidFill>
                  <a:srgbClr val="0D0D0D"/>
                </a:solidFill>
              </a:rPr>
              <a:t> </a:t>
            </a:r>
            <a:r>
              <a:rPr sz="3200" spc="-10" dirty="0">
                <a:solidFill>
                  <a:srgbClr val="0D0D0D"/>
                </a:solidFill>
              </a:rPr>
              <a:t>learned. </a:t>
            </a:r>
            <a:r>
              <a:rPr sz="3200" dirty="0">
                <a:solidFill>
                  <a:srgbClr val="0D0D0D"/>
                </a:solidFill>
              </a:rPr>
              <a:t>This</a:t>
            </a:r>
            <a:r>
              <a:rPr sz="3200" spc="-50" dirty="0">
                <a:solidFill>
                  <a:srgbClr val="0D0D0D"/>
                </a:solidFill>
              </a:rPr>
              <a:t> </a:t>
            </a:r>
            <a:r>
              <a:rPr sz="3200" dirty="0">
                <a:solidFill>
                  <a:srgbClr val="0D0D0D"/>
                </a:solidFill>
              </a:rPr>
              <a:t>is</a:t>
            </a:r>
            <a:r>
              <a:rPr sz="3200" spc="-50" dirty="0">
                <a:solidFill>
                  <a:srgbClr val="0D0D0D"/>
                </a:solidFill>
              </a:rPr>
              <a:t> </a:t>
            </a:r>
            <a:r>
              <a:rPr sz="3200" dirty="0">
                <a:solidFill>
                  <a:srgbClr val="0D0D0D"/>
                </a:solidFill>
              </a:rPr>
              <a:t>called</a:t>
            </a:r>
            <a:r>
              <a:rPr sz="3200" spc="-50" dirty="0">
                <a:solidFill>
                  <a:srgbClr val="0D0D0D"/>
                </a:solidFill>
              </a:rPr>
              <a:t> </a:t>
            </a:r>
            <a:r>
              <a:rPr sz="3200" dirty="0">
                <a:solidFill>
                  <a:srgbClr val="0D0D0D"/>
                </a:solidFill>
              </a:rPr>
              <a:t>offline</a:t>
            </a:r>
            <a:r>
              <a:rPr sz="3200" spc="-50" dirty="0">
                <a:solidFill>
                  <a:srgbClr val="0D0D0D"/>
                </a:solidFill>
              </a:rPr>
              <a:t> </a:t>
            </a:r>
            <a:r>
              <a:rPr sz="3200" spc="-10" dirty="0">
                <a:solidFill>
                  <a:srgbClr val="0D0D0D"/>
                </a:solidFill>
              </a:rPr>
              <a:t>learning.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Types</a:t>
            </a:r>
            <a:r>
              <a:rPr sz="4000" spc="30" dirty="0"/>
              <a:t> </a:t>
            </a:r>
            <a:r>
              <a:rPr sz="4000" dirty="0"/>
              <a:t>of</a:t>
            </a:r>
            <a:r>
              <a:rPr sz="4000" spc="260" dirty="0"/>
              <a:t> </a:t>
            </a:r>
            <a:r>
              <a:rPr sz="4000" dirty="0"/>
              <a:t>Machine</a:t>
            </a:r>
            <a:r>
              <a:rPr sz="4000" spc="30" dirty="0"/>
              <a:t> </a:t>
            </a:r>
            <a:r>
              <a:rPr sz="4000" dirty="0"/>
              <a:t>Learning</a:t>
            </a:r>
            <a:r>
              <a:rPr sz="4000" spc="30" dirty="0"/>
              <a:t> </a:t>
            </a:r>
            <a:r>
              <a:rPr sz="4000" spc="-10" dirty="0"/>
              <a:t>Systems</a:t>
            </a:r>
            <a:endParaRPr sz="40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24027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535"/>
              </a:spcBef>
            </a:pPr>
            <a:r>
              <a:rPr sz="3200" b="1" spc="-10" dirty="0">
                <a:solidFill>
                  <a:srgbClr val="C00000"/>
                </a:solidFill>
                <a:latin typeface="Arial"/>
                <a:cs typeface="Arial"/>
              </a:rPr>
              <a:t>On-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line</a:t>
            </a:r>
            <a:r>
              <a:rPr sz="3200" b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Arial"/>
                <a:cs typeface="Arial"/>
              </a:rPr>
              <a:t>learning:</a:t>
            </a:r>
            <a:endParaRPr sz="32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440"/>
              </a:spcBef>
            </a:pPr>
            <a:r>
              <a:rPr sz="3200" dirty="0"/>
              <a:t>In</a:t>
            </a:r>
            <a:r>
              <a:rPr sz="3200" spc="270" dirty="0"/>
              <a:t> </a:t>
            </a:r>
            <a:r>
              <a:rPr sz="3200" dirty="0"/>
              <a:t>online</a:t>
            </a:r>
            <a:r>
              <a:rPr sz="3200" spc="275" dirty="0"/>
              <a:t> </a:t>
            </a:r>
            <a:r>
              <a:rPr sz="3200" dirty="0"/>
              <a:t>learning,</a:t>
            </a:r>
            <a:r>
              <a:rPr sz="3200" spc="280" dirty="0"/>
              <a:t> </a:t>
            </a:r>
            <a:r>
              <a:rPr sz="3200" b="1" dirty="0">
                <a:solidFill>
                  <a:srgbClr val="1D41D4"/>
                </a:solidFill>
                <a:latin typeface="Arial"/>
                <a:cs typeface="Arial"/>
              </a:rPr>
              <a:t>you</a:t>
            </a:r>
            <a:r>
              <a:rPr sz="3200" b="1" spc="27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1D41D4"/>
                </a:solidFill>
                <a:latin typeface="Arial"/>
                <a:cs typeface="Arial"/>
              </a:rPr>
              <a:t>train</a:t>
            </a:r>
            <a:r>
              <a:rPr sz="3200" b="1" spc="27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1D41D4"/>
                </a:solidFill>
                <a:latin typeface="Arial"/>
                <a:cs typeface="Arial"/>
              </a:rPr>
              <a:t>the</a:t>
            </a:r>
            <a:r>
              <a:rPr sz="3200" b="1" spc="27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1D41D4"/>
                </a:solidFill>
                <a:latin typeface="Arial"/>
                <a:cs typeface="Arial"/>
              </a:rPr>
              <a:t>system</a:t>
            </a:r>
            <a:r>
              <a:rPr sz="3200" b="1" spc="27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1D41D4"/>
                </a:solidFill>
                <a:latin typeface="Arial"/>
                <a:cs typeface="Arial"/>
              </a:rPr>
              <a:t>incrementally</a:t>
            </a:r>
            <a:r>
              <a:rPr sz="3200" b="1" spc="28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b="1" spc="-25" dirty="0">
                <a:solidFill>
                  <a:srgbClr val="1D41D4"/>
                </a:solidFill>
                <a:latin typeface="Arial"/>
                <a:cs typeface="Arial"/>
              </a:rPr>
              <a:t>by </a:t>
            </a:r>
            <a:r>
              <a:rPr sz="3200" b="1" dirty="0">
                <a:solidFill>
                  <a:srgbClr val="1D41D4"/>
                </a:solidFill>
                <a:latin typeface="Arial"/>
                <a:cs typeface="Arial"/>
              </a:rPr>
              <a:t>feeding</a:t>
            </a:r>
            <a:r>
              <a:rPr sz="3200" b="1" spc="35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1D41D4"/>
                </a:solidFill>
                <a:latin typeface="Arial"/>
                <a:cs typeface="Arial"/>
              </a:rPr>
              <a:t>it</a:t>
            </a:r>
            <a:r>
              <a:rPr sz="3200" b="1" spc="35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1D41D4"/>
                </a:solidFill>
                <a:latin typeface="Arial"/>
                <a:cs typeface="Arial"/>
              </a:rPr>
              <a:t>data</a:t>
            </a:r>
            <a:r>
              <a:rPr sz="3200" b="1" spc="35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1D41D4"/>
                </a:solidFill>
                <a:latin typeface="Arial"/>
                <a:cs typeface="Arial"/>
              </a:rPr>
              <a:t>instances</a:t>
            </a:r>
            <a:r>
              <a:rPr sz="3200" b="1" spc="36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1D41D4"/>
                </a:solidFill>
                <a:latin typeface="Arial"/>
                <a:cs typeface="Arial"/>
              </a:rPr>
              <a:t>sequentially</a:t>
            </a:r>
            <a:r>
              <a:rPr sz="3200" dirty="0"/>
              <a:t>,</a:t>
            </a:r>
            <a:r>
              <a:rPr sz="3200" spc="360" dirty="0"/>
              <a:t> </a:t>
            </a:r>
            <a:r>
              <a:rPr sz="3200" dirty="0"/>
              <a:t>either</a:t>
            </a:r>
            <a:r>
              <a:rPr sz="3200" spc="370" dirty="0"/>
              <a:t> </a:t>
            </a:r>
            <a:r>
              <a:rPr sz="3200" spc="-10" dirty="0"/>
              <a:t>individually </a:t>
            </a:r>
            <a:r>
              <a:rPr sz="3200" dirty="0"/>
              <a:t>or</a:t>
            </a:r>
            <a:r>
              <a:rPr sz="3200" spc="-35" dirty="0"/>
              <a:t> </a:t>
            </a:r>
            <a:r>
              <a:rPr sz="3200" dirty="0"/>
              <a:t>by</a:t>
            </a:r>
            <a:r>
              <a:rPr sz="3200" spc="-30" dirty="0"/>
              <a:t> </a:t>
            </a:r>
            <a:r>
              <a:rPr sz="3200" dirty="0"/>
              <a:t>small</a:t>
            </a:r>
            <a:r>
              <a:rPr sz="3200" spc="-30" dirty="0"/>
              <a:t> </a:t>
            </a:r>
            <a:r>
              <a:rPr sz="3200" dirty="0"/>
              <a:t>groups</a:t>
            </a:r>
            <a:r>
              <a:rPr sz="3200" spc="-30" dirty="0"/>
              <a:t> </a:t>
            </a:r>
            <a:r>
              <a:rPr sz="3200" dirty="0"/>
              <a:t>called</a:t>
            </a:r>
            <a:r>
              <a:rPr sz="3200" spc="-30" dirty="0"/>
              <a:t> </a:t>
            </a:r>
            <a:r>
              <a:rPr sz="3200" dirty="0"/>
              <a:t>mini</a:t>
            </a:r>
            <a:r>
              <a:rPr sz="3200" spc="-30" dirty="0"/>
              <a:t> </a:t>
            </a:r>
            <a:r>
              <a:rPr sz="3200" dirty="0"/>
              <a:t>batches.</a:t>
            </a:r>
            <a:r>
              <a:rPr sz="3200" spc="-25" dirty="0"/>
              <a:t> </a:t>
            </a:r>
            <a:r>
              <a:rPr sz="3200" dirty="0"/>
              <a:t>Each</a:t>
            </a:r>
            <a:r>
              <a:rPr sz="3200" spc="-30" dirty="0"/>
              <a:t> </a:t>
            </a:r>
            <a:r>
              <a:rPr sz="3200" dirty="0"/>
              <a:t>learning</a:t>
            </a:r>
            <a:r>
              <a:rPr sz="3200" spc="-30" dirty="0"/>
              <a:t> </a:t>
            </a:r>
            <a:r>
              <a:rPr sz="3200" dirty="0"/>
              <a:t>step</a:t>
            </a:r>
            <a:r>
              <a:rPr sz="3200" spc="-30" dirty="0"/>
              <a:t> </a:t>
            </a:r>
            <a:r>
              <a:rPr sz="3200" spc="-25" dirty="0"/>
              <a:t>is </a:t>
            </a:r>
            <a:r>
              <a:rPr sz="3200" dirty="0"/>
              <a:t>fast</a:t>
            </a:r>
            <a:r>
              <a:rPr sz="3200" spc="240" dirty="0"/>
              <a:t> </a:t>
            </a:r>
            <a:r>
              <a:rPr sz="3200" dirty="0"/>
              <a:t>and</a:t>
            </a:r>
            <a:r>
              <a:rPr sz="3200" spc="235" dirty="0"/>
              <a:t> </a:t>
            </a:r>
            <a:r>
              <a:rPr sz="3200" spc="45" dirty="0"/>
              <a:t>cheap,</a:t>
            </a:r>
            <a:r>
              <a:rPr sz="3200" spc="250" dirty="0"/>
              <a:t> </a:t>
            </a:r>
            <a:r>
              <a:rPr sz="3200" dirty="0"/>
              <a:t>so</a:t>
            </a:r>
            <a:r>
              <a:rPr sz="3200" spc="250" dirty="0"/>
              <a:t> </a:t>
            </a:r>
            <a:r>
              <a:rPr sz="3200" b="1" dirty="0">
                <a:solidFill>
                  <a:srgbClr val="FC5C0B"/>
                </a:solidFill>
                <a:latin typeface="Arial"/>
                <a:cs typeface="Arial"/>
              </a:rPr>
              <a:t>the</a:t>
            </a:r>
            <a:r>
              <a:rPr sz="3200" b="1" spc="245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C5C0B"/>
                </a:solidFill>
                <a:latin typeface="Arial"/>
                <a:cs typeface="Arial"/>
              </a:rPr>
              <a:t>system</a:t>
            </a:r>
            <a:r>
              <a:rPr sz="3200" b="1" spc="235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C5C0B"/>
                </a:solidFill>
                <a:latin typeface="Arial"/>
                <a:cs typeface="Arial"/>
              </a:rPr>
              <a:t>can</a:t>
            </a:r>
            <a:r>
              <a:rPr sz="3200" b="1" spc="245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C5C0B"/>
                </a:solidFill>
                <a:latin typeface="Arial"/>
                <a:cs typeface="Arial"/>
              </a:rPr>
              <a:t>learn</a:t>
            </a:r>
            <a:r>
              <a:rPr sz="3200" b="1" spc="250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C5C0B"/>
                </a:solidFill>
                <a:latin typeface="Arial"/>
                <a:cs typeface="Arial"/>
              </a:rPr>
              <a:t>about</a:t>
            </a:r>
            <a:r>
              <a:rPr sz="3200" b="1" spc="245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C5C0B"/>
                </a:solidFill>
                <a:latin typeface="Arial"/>
                <a:cs typeface="Arial"/>
              </a:rPr>
              <a:t>new</a:t>
            </a:r>
            <a:r>
              <a:rPr sz="3200" b="1" spc="250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3200" b="1" spc="-20" dirty="0">
                <a:solidFill>
                  <a:srgbClr val="FC5C0B"/>
                </a:solidFill>
                <a:latin typeface="Arial"/>
                <a:cs typeface="Arial"/>
              </a:rPr>
              <a:t>data </a:t>
            </a:r>
            <a:r>
              <a:rPr sz="3200" b="1" dirty="0">
                <a:solidFill>
                  <a:srgbClr val="FC5C0B"/>
                </a:solidFill>
                <a:latin typeface="Arial"/>
                <a:cs typeface="Arial"/>
              </a:rPr>
              <a:t>on</a:t>
            </a:r>
            <a:r>
              <a:rPr sz="3200" b="1" spc="-15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C5C0B"/>
                </a:solidFill>
                <a:latin typeface="Arial"/>
                <a:cs typeface="Arial"/>
              </a:rPr>
              <a:t>the</a:t>
            </a:r>
            <a:r>
              <a:rPr sz="3200" b="1" spc="-15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C5C0B"/>
                </a:solidFill>
                <a:latin typeface="Arial"/>
                <a:cs typeface="Arial"/>
              </a:rPr>
              <a:t>fly</a:t>
            </a:r>
            <a:r>
              <a:rPr sz="3200" dirty="0"/>
              <a:t>,</a:t>
            </a:r>
            <a:r>
              <a:rPr sz="3200" spc="-10" dirty="0"/>
              <a:t> </a:t>
            </a:r>
            <a:r>
              <a:rPr sz="3200" dirty="0"/>
              <a:t>as</a:t>
            </a:r>
            <a:r>
              <a:rPr sz="3200" spc="-15" dirty="0"/>
              <a:t> </a:t>
            </a:r>
            <a:r>
              <a:rPr sz="3200" dirty="0"/>
              <a:t>it</a:t>
            </a:r>
            <a:r>
              <a:rPr sz="3200" spc="-10" dirty="0"/>
              <a:t> arrives.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3545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Subdomains</a:t>
            </a:r>
            <a:r>
              <a:rPr sz="4000" spc="40" dirty="0"/>
              <a:t> </a:t>
            </a:r>
            <a:r>
              <a:rPr sz="4000" dirty="0"/>
              <a:t>of</a:t>
            </a:r>
            <a:r>
              <a:rPr sz="4000" spc="270" dirty="0"/>
              <a:t> </a:t>
            </a:r>
            <a:r>
              <a:rPr sz="4000" dirty="0"/>
              <a:t>Artificial</a:t>
            </a:r>
            <a:r>
              <a:rPr sz="4000" spc="40" dirty="0"/>
              <a:t> </a:t>
            </a:r>
            <a:r>
              <a:rPr sz="4000" spc="-10" dirty="0"/>
              <a:t>Intelligence</a:t>
            </a:r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rcRect b="3441"/>
          <a:stretch/>
        </p:blipFill>
        <p:spPr>
          <a:xfrm>
            <a:off x="2402884" y="1473701"/>
            <a:ext cx="7764042" cy="43937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1365">
              <a:lnSpc>
                <a:spcPct val="100000"/>
              </a:lnSpc>
              <a:spcBef>
                <a:spcPts val="100"/>
              </a:spcBef>
            </a:pPr>
            <a:r>
              <a:rPr dirty="0"/>
              <a:t>Types</a:t>
            </a:r>
            <a:r>
              <a:rPr spc="-10" dirty="0"/>
              <a:t> </a:t>
            </a:r>
            <a:r>
              <a:rPr dirty="0"/>
              <a:t>of</a:t>
            </a:r>
            <a:r>
              <a:rPr spc="190" dirty="0"/>
              <a:t> </a:t>
            </a:r>
            <a:r>
              <a:rPr dirty="0"/>
              <a:t>Machine</a:t>
            </a:r>
            <a:r>
              <a:rPr spc="-10" dirty="0"/>
              <a:t> </a:t>
            </a:r>
            <a:r>
              <a:rPr dirty="0"/>
              <a:t>Learning</a:t>
            </a:r>
            <a:r>
              <a:rPr spc="-10" dirty="0"/>
              <a:t> Systems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6332" y="1333500"/>
            <a:ext cx="8434455" cy="416360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Instance-</a:t>
            </a:r>
            <a:r>
              <a:rPr dirty="0"/>
              <a:t>Based</a:t>
            </a:r>
            <a:r>
              <a:rPr spc="15" dirty="0"/>
              <a:t> </a:t>
            </a:r>
            <a:r>
              <a:rPr dirty="0"/>
              <a:t>VS</a:t>
            </a:r>
            <a:r>
              <a:rPr spc="20" dirty="0"/>
              <a:t> </a:t>
            </a:r>
            <a:r>
              <a:rPr spc="-10" dirty="0"/>
              <a:t>Model-</a:t>
            </a:r>
            <a:r>
              <a:rPr dirty="0"/>
              <a:t>Based</a:t>
            </a:r>
            <a:r>
              <a:rPr spc="15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0077" y="1672589"/>
            <a:ext cx="10952480" cy="4291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 MT"/>
                <a:cs typeface="Arial MT"/>
              </a:rPr>
              <a:t>One</a:t>
            </a:r>
            <a:r>
              <a:rPr sz="2800" spc="204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more</a:t>
            </a:r>
            <a:r>
              <a:rPr sz="2800" spc="2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way</a:t>
            </a:r>
            <a:r>
              <a:rPr sz="2800" spc="2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to</a:t>
            </a:r>
            <a:r>
              <a:rPr sz="2800" spc="210" dirty="0">
                <a:latin typeface="Arial MT"/>
                <a:cs typeface="Arial MT"/>
              </a:rPr>
              <a:t> </a:t>
            </a:r>
            <a:r>
              <a:rPr sz="2800" spc="50" dirty="0">
                <a:latin typeface="Arial MT"/>
                <a:cs typeface="Arial MT"/>
              </a:rPr>
              <a:t>categorize</a:t>
            </a:r>
            <a:r>
              <a:rPr sz="2800" spc="210" dirty="0">
                <a:latin typeface="Arial MT"/>
                <a:cs typeface="Arial MT"/>
              </a:rPr>
              <a:t> </a:t>
            </a:r>
            <a:r>
              <a:rPr sz="2800" spc="45" dirty="0">
                <a:latin typeface="Arial MT"/>
                <a:cs typeface="Arial MT"/>
              </a:rPr>
              <a:t>Machine</a:t>
            </a:r>
            <a:r>
              <a:rPr sz="2800" spc="210" dirty="0">
                <a:latin typeface="Arial MT"/>
                <a:cs typeface="Arial MT"/>
              </a:rPr>
              <a:t> </a:t>
            </a:r>
            <a:r>
              <a:rPr sz="2800" spc="50" dirty="0">
                <a:latin typeface="Arial MT"/>
                <a:cs typeface="Arial MT"/>
              </a:rPr>
              <a:t>Learning</a:t>
            </a:r>
            <a:r>
              <a:rPr sz="2800" spc="210" dirty="0">
                <a:latin typeface="Arial MT"/>
                <a:cs typeface="Arial MT"/>
              </a:rPr>
              <a:t> </a:t>
            </a:r>
            <a:r>
              <a:rPr sz="2800" spc="50" dirty="0">
                <a:latin typeface="Arial MT"/>
                <a:cs typeface="Arial MT"/>
              </a:rPr>
              <a:t>systems</a:t>
            </a:r>
            <a:r>
              <a:rPr sz="2800" spc="2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is</a:t>
            </a:r>
            <a:r>
              <a:rPr sz="2800" spc="2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by</a:t>
            </a:r>
            <a:r>
              <a:rPr sz="2800" spc="225" dirty="0">
                <a:latin typeface="Arial MT"/>
                <a:cs typeface="Arial MT"/>
              </a:rPr>
              <a:t> </a:t>
            </a:r>
            <a:r>
              <a:rPr sz="2800" spc="-25" dirty="0">
                <a:latin typeface="Arial MT"/>
                <a:cs typeface="Arial MT"/>
              </a:rPr>
              <a:t>how </a:t>
            </a:r>
            <a:r>
              <a:rPr sz="2800" dirty="0">
                <a:latin typeface="Arial MT"/>
                <a:cs typeface="Arial MT"/>
              </a:rPr>
              <a:t>they</a:t>
            </a:r>
            <a:r>
              <a:rPr sz="2800" spc="20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generalize.</a:t>
            </a:r>
            <a:r>
              <a:rPr sz="2800" spc="204" dirty="0">
                <a:latin typeface="Arial MT"/>
                <a:cs typeface="Arial MT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Most</a:t>
            </a:r>
            <a:r>
              <a:rPr sz="2800" b="1" spc="20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Machine</a:t>
            </a:r>
            <a:r>
              <a:rPr sz="2800" b="1" spc="20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Learning</a:t>
            </a:r>
            <a:r>
              <a:rPr sz="2800" b="1" spc="2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tasks</a:t>
            </a:r>
            <a:r>
              <a:rPr sz="2800" b="1" spc="2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are</a:t>
            </a:r>
            <a:r>
              <a:rPr sz="2800" b="1" spc="2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about</a:t>
            </a:r>
            <a:r>
              <a:rPr sz="2800" b="1" spc="2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Arial"/>
                <a:cs typeface="Arial"/>
              </a:rPr>
              <a:t>making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predictions.</a:t>
            </a:r>
            <a:r>
              <a:rPr sz="2800" b="1" spc="1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 MT"/>
                <a:cs typeface="Arial MT"/>
              </a:rPr>
              <a:t>This</a:t>
            </a:r>
            <a:r>
              <a:rPr sz="2800" spc="2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means</a:t>
            </a:r>
            <a:r>
              <a:rPr sz="2800" spc="2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that</a:t>
            </a:r>
            <a:r>
              <a:rPr sz="2800" spc="2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given</a:t>
            </a:r>
            <a:r>
              <a:rPr sz="2800" spc="2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2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number</a:t>
            </a:r>
            <a:r>
              <a:rPr sz="2800" spc="2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2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training</a:t>
            </a:r>
            <a:r>
              <a:rPr sz="2800" spc="21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examples,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18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system</a:t>
            </a:r>
            <a:r>
              <a:rPr sz="2800" spc="18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needs</a:t>
            </a:r>
            <a:r>
              <a:rPr sz="2800" spc="18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to</a:t>
            </a:r>
            <a:r>
              <a:rPr sz="2800" spc="18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be</a:t>
            </a:r>
            <a:r>
              <a:rPr sz="2800" spc="18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able</a:t>
            </a:r>
            <a:r>
              <a:rPr sz="2800" spc="19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to</a:t>
            </a:r>
            <a:r>
              <a:rPr sz="2800" spc="19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generalize</a:t>
            </a:r>
            <a:r>
              <a:rPr sz="2800" spc="19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to</a:t>
            </a:r>
            <a:r>
              <a:rPr sz="2800" spc="19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examples</a:t>
            </a:r>
            <a:r>
              <a:rPr sz="2800" spc="19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it</a:t>
            </a:r>
            <a:r>
              <a:rPr sz="2800" spc="19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has</a:t>
            </a:r>
            <a:r>
              <a:rPr sz="2800" spc="19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never </a:t>
            </a:r>
            <a:r>
              <a:rPr sz="2800" dirty="0">
                <a:latin typeface="Arial MT"/>
                <a:cs typeface="Arial MT"/>
              </a:rPr>
              <a:t>seen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before.</a:t>
            </a:r>
            <a:endParaRPr sz="2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2800" dirty="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</a:pPr>
            <a:r>
              <a:rPr sz="2800" dirty="0">
                <a:latin typeface="Arial MT"/>
                <a:cs typeface="Arial MT"/>
              </a:rPr>
              <a:t>Having</a:t>
            </a:r>
            <a:r>
              <a:rPr sz="2800" spc="2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2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good</a:t>
            </a:r>
            <a:r>
              <a:rPr sz="2800" spc="225" dirty="0">
                <a:latin typeface="Arial MT"/>
                <a:cs typeface="Arial MT"/>
              </a:rPr>
              <a:t> </a:t>
            </a:r>
            <a:r>
              <a:rPr sz="2800" spc="50" dirty="0">
                <a:latin typeface="Arial MT"/>
                <a:cs typeface="Arial MT"/>
              </a:rPr>
              <a:t>performance</a:t>
            </a:r>
            <a:r>
              <a:rPr sz="2800" spc="229" dirty="0">
                <a:latin typeface="Arial MT"/>
                <a:cs typeface="Arial MT"/>
              </a:rPr>
              <a:t> </a:t>
            </a:r>
            <a:r>
              <a:rPr sz="2800" spc="45" dirty="0">
                <a:latin typeface="Arial MT"/>
                <a:cs typeface="Arial MT"/>
              </a:rPr>
              <a:t>measure</a:t>
            </a:r>
            <a:r>
              <a:rPr sz="2800" spc="2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on</a:t>
            </a:r>
            <a:r>
              <a:rPr sz="2800" spc="229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235" dirty="0">
                <a:latin typeface="Arial MT"/>
                <a:cs typeface="Arial MT"/>
              </a:rPr>
              <a:t> </a:t>
            </a:r>
            <a:r>
              <a:rPr sz="2800" spc="50" dirty="0">
                <a:latin typeface="Arial MT"/>
                <a:cs typeface="Arial MT"/>
              </a:rPr>
              <a:t>training</a:t>
            </a:r>
            <a:r>
              <a:rPr sz="2800" spc="2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data</a:t>
            </a:r>
            <a:r>
              <a:rPr sz="2800" spc="229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is</a:t>
            </a:r>
            <a:r>
              <a:rPr sz="2800" spc="23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good, </a:t>
            </a:r>
            <a:r>
              <a:rPr sz="2800" dirty="0">
                <a:latin typeface="Arial MT"/>
                <a:cs typeface="Arial MT"/>
              </a:rPr>
              <a:t>but</a:t>
            </a:r>
            <a:r>
              <a:rPr sz="2800" spc="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insufficient;</a:t>
            </a:r>
            <a:r>
              <a:rPr sz="2800" spc="30" dirty="0">
                <a:latin typeface="Arial MT"/>
                <a:cs typeface="Arial MT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2800" b="1" spc="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true</a:t>
            </a:r>
            <a:r>
              <a:rPr sz="2800" b="1" spc="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goal</a:t>
            </a:r>
            <a:r>
              <a:rPr sz="2800" b="1" spc="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is</a:t>
            </a:r>
            <a:r>
              <a:rPr sz="2800" b="1" spc="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sz="2800" b="1" spc="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perform</a:t>
            </a:r>
            <a:r>
              <a:rPr sz="2800" b="1" spc="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well</a:t>
            </a:r>
            <a:r>
              <a:rPr sz="2800" b="1" spc="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on</a:t>
            </a:r>
            <a:r>
              <a:rPr sz="2800" b="1" spc="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new</a:t>
            </a:r>
            <a:r>
              <a:rPr sz="2800" b="1" spc="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Arial"/>
                <a:cs typeface="Arial"/>
              </a:rPr>
              <a:t>instances</a:t>
            </a:r>
            <a:r>
              <a:rPr sz="2800" spc="-10" dirty="0">
                <a:latin typeface="Arial MT"/>
                <a:cs typeface="Arial MT"/>
              </a:rPr>
              <a:t>. </a:t>
            </a:r>
            <a:r>
              <a:rPr sz="2800" dirty="0">
                <a:latin typeface="Arial MT"/>
                <a:cs typeface="Arial MT"/>
              </a:rPr>
              <a:t>There</a:t>
            </a:r>
            <a:r>
              <a:rPr sz="2800" spc="3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are</a:t>
            </a:r>
            <a:r>
              <a:rPr sz="2800" spc="3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two</a:t>
            </a:r>
            <a:r>
              <a:rPr sz="2800" spc="3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main</a:t>
            </a:r>
            <a:r>
              <a:rPr sz="2800" spc="3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approaches</a:t>
            </a:r>
            <a:r>
              <a:rPr sz="2800" spc="3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to</a:t>
            </a:r>
            <a:r>
              <a:rPr sz="2800" spc="3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generalization:</a:t>
            </a:r>
            <a:r>
              <a:rPr sz="2800" spc="350" dirty="0">
                <a:latin typeface="Arial MT"/>
                <a:cs typeface="Arial MT"/>
              </a:rPr>
              <a:t> </a:t>
            </a:r>
            <a:r>
              <a:rPr sz="2800" b="1" dirty="0">
                <a:solidFill>
                  <a:srgbClr val="00AF50"/>
                </a:solidFill>
                <a:latin typeface="Arial"/>
                <a:cs typeface="Arial"/>
              </a:rPr>
              <a:t>instance-</a:t>
            </a:r>
            <a:r>
              <a:rPr sz="2800" b="1" spc="-10" dirty="0">
                <a:solidFill>
                  <a:srgbClr val="00AF50"/>
                </a:solidFill>
                <a:latin typeface="Arial"/>
                <a:cs typeface="Arial"/>
              </a:rPr>
              <a:t>based </a:t>
            </a:r>
            <a:r>
              <a:rPr sz="2800" b="1" dirty="0">
                <a:solidFill>
                  <a:srgbClr val="00AF50"/>
                </a:solidFill>
                <a:latin typeface="Arial"/>
                <a:cs typeface="Arial"/>
              </a:rPr>
              <a:t>learning</a:t>
            </a:r>
            <a:r>
              <a:rPr sz="2800" b="1" spc="-6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 MT"/>
                <a:cs typeface="Arial MT"/>
              </a:rPr>
              <a:t>and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b="1" spc="-20" dirty="0">
                <a:solidFill>
                  <a:srgbClr val="00AF50"/>
                </a:solidFill>
                <a:latin typeface="Arial"/>
                <a:cs typeface="Arial"/>
              </a:rPr>
              <a:t>model-</a:t>
            </a:r>
            <a:r>
              <a:rPr sz="2800" b="1" dirty="0">
                <a:solidFill>
                  <a:srgbClr val="00AF50"/>
                </a:solidFill>
                <a:latin typeface="Arial"/>
                <a:cs typeface="Arial"/>
              </a:rPr>
              <a:t>based</a:t>
            </a:r>
            <a:r>
              <a:rPr sz="2800" b="1" spc="-6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00AF50"/>
                </a:solidFill>
                <a:latin typeface="Arial"/>
                <a:cs typeface="Arial"/>
              </a:rPr>
              <a:t>learning</a:t>
            </a:r>
            <a:r>
              <a:rPr sz="2800" spc="-10" dirty="0">
                <a:latin typeface="Arial MT"/>
                <a:cs typeface="Arial MT"/>
              </a:rPr>
              <a:t>.</a:t>
            </a:r>
            <a:endParaRPr sz="28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Instance-</a:t>
            </a:r>
            <a:r>
              <a:rPr dirty="0"/>
              <a:t>Based</a:t>
            </a:r>
            <a:r>
              <a:rPr spc="15" dirty="0"/>
              <a:t> </a:t>
            </a:r>
            <a:r>
              <a:rPr dirty="0"/>
              <a:t>VS</a:t>
            </a:r>
            <a:r>
              <a:rPr spc="20" dirty="0"/>
              <a:t> </a:t>
            </a:r>
            <a:r>
              <a:rPr spc="-10" dirty="0"/>
              <a:t>Model-</a:t>
            </a:r>
            <a:r>
              <a:rPr dirty="0"/>
              <a:t>Based</a:t>
            </a:r>
            <a:r>
              <a:rPr spc="15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3090" y="1588452"/>
            <a:ext cx="10951845" cy="1304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solidFill>
                  <a:srgbClr val="C00000"/>
                </a:solidFill>
                <a:latin typeface="Arial"/>
                <a:cs typeface="Arial"/>
              </a:rPr>
              <a:t>Instance-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based</a:t>
            </a:r>
            <a:r>
              <a:rPr sz="28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Arial"/>
                <a:cs typeface="Arial"/>
              </a:rPr>
              <a:t>learning:</a:t>
            </a:r>
            <a:endParaRPr sz="28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800" dirty="0">
                <a:latin typeface="Arial MT"/>
                <a:cs typeface="Arial MT"/>
              </a:rPr>
              <a:t>The</a:t>
            </a:r>
            <a:r>
              <a:rPr sz="2800" spc="28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system</a:t>
            </a:r>
            <a:r>
              <a:rPr sz="2800" spc="30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learns</a:t>
            </a:r>
            <a:r>
              <a:rPr sz="2800" spc="29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29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examples</a:t>
            </a:r>
            <a:r>
              <a:rPr sz="2800" spc="29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by</a:t>
            </a:r>
            <a:r>
              <a:rPr sz="2800" spc="30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heart,</a:t>
            </a:r>
            <a:r>
              <a:rPr sz="2800" spc="30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then</a:t>
            </a:r>
            <a:r>
              <a:rPr sz="2800" spc="29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generalizes</a:t>
            </a:r>
            <a:r>
              <a:rPr sz="2800" spc="29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to</a:t>
            </a:r>
            <a:r>
              <a:rPr sz="2800" spc="300" dirty="0">
                <a:latin typeface="Arial MT"/>
                <a:cs typeface="Arial MT"/>
              </a:rPr>
              <a:t> </a:t>
            </a:r>
            <a:r>
              <a:rPr sz="2800" spc="-25" dirty="0">
                <a:latin typeface="Arial MT"/>
                <a:cs typeface="Arial MT"/>
              </a:rPr>
              <a:t>new </a:t>
            </a:r>
            <a:r>
              <a:rPr sz="2800" dirty="0">
                <a:latin typeface="Arial MT"/>
                <a:cs typeface="Arial MT"/>
              </a:rPr>
              <a:t>cases</a:t>
            </a:r>
            <a:r>
              <a:rPr sz="2800" spc="-7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using</a:t>
            </a:r>
            <a:r>
              <a:rPr sz="2800" spc="-7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-7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similarity</a:t>
            </a:r>
            <a:r>
              <a:rPr sz="2800" spc="-7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measure.</a:t>
            </a:r>
            <a:endParaRPr sz="2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3576" y="3063239"/>
            <a:ext cx="6610000" cy="320681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Instance-</a:t>
            </a:r>
            <a:r>
              <a:rPr dirty="0"/>
              <a:t>Based</a:t>
            </a:r>
            <a:r>
              <a:rPr spc="15" dirty="0"/>
              <a:t> </a:t>
            </a:r>
            <a:r>
              <a:rPr dirty="0"/>
              <a:t>VS</a:t>
            </a:r>
            <a:r>
              <a:rPr spc="20" dirty="0"/>
              <a:t> </a:t>
            </a:r>
            <a:r>
              <a:rPr spc="-10" dirty="0"/>
              <a:t>Model-</a:t>
            </a:r>
            <a:r>
              <a:rPr dirty="0"/>
              <a:t>Based</a:t>
            </a:r>
            <a:r>
              <a:rPr spc="15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3090" y="1748789"/>
            <a:ext cx="10951845" cy="1304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solidFill>
                  <a:srgbClr val="C00000"/>
                </a:solidFill>
                <a:latin typeface="Arial"/>
                <a:cs typeface="Arial"/>
              </a:rPr>
              <a:t>Model-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based</a:t>
            </a:r>
            <a:r>
              <a:rPr sz="2800" b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Arial"/>
                <a:cs typeface="Arial"/>
              </a:rPr>
              <a:t>learning:</a:t>
            </a:r>
            <a:endParaRPr sz="28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800" spc="105" dirty="0">
                <a:latin typeface="Arial MT"/>
                <a:cs typeface="Arial MT"/>
              </a:rPr>
              <a:t>Build</a:t>
            </a:r>
            <a:r>
              <a:rPr sz="2800" spc="30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300" dirty="0">
                <a:latin typeface="Arial MT"/>
                <a:cs typeface="Arial MT"/>
              </a:rPr>
              <a:t> </a:t>
            </a:r>
            <a:r>
              <a:rPr sz="2800" spc="100" dirty="0">
                <a:latin typeface="Arial MT"/>
                <a:cs typeface="Arial MT"/>
              </a:rPr>
              <a:t>model</a:t>
            </a:r>
            <a:r>
              <a:rPr sz="2800" spc="300" dirty="0">
                <a:latin typeface="Arial MT"/>
                <a:cs typeface="Arial MT"/>
              </a:rPr>
              <a:t> </a:t>
            </a:r>
            <a:r>
              <a:rPr sz="2800" spc="60" dirty="0">
                <a:latin typeface="Arial MT"/>
                <a:cs typeface="Arial MT"/>
              </a:rPr>
              <a:t>of</a:t>
            </a:r>
            <a:r>
              <a:rPr sz="2800" spc="305" dirty="0">
                <a:latin typeface="Arial MT"/>
                <a:cs typeface="Arial MT"/>
              </a:rPr>
              <a:t> </a:t>
            </a:r>
            <a:r>
              <a:rPr sz="2800" spc="100" dirty="0">
                <a:latin typeface="Arial MT"/>
                <a:cs typeface="Arial MT"/>
              </a:rPr>
              <a:t>these</a:t>
            </a:r>
            <a:r>
              <a:rPr sz="2800" spc="300" dirty="0">
                <a:latin typeface="Arial MT"/>
                <a:cs typeface="Arial MT"/>
              </a:rPr>
              <a:t> </a:t>
            </a:r>
            <a:r>
              <a:rPr sz="2800" spc="114" dirty="0">
                <a:latin typeface="Arial MT"/>
                <a:cs typeface="Arial MT"/>
              </a:rPr>
              <a:t>examples,</a:t>
            </a:r>
            <a:r>
              <a:rPr sz="2800" spc="315" dirty="0">
                <a:latin typeface="Arial MT"/>
                <a:cs typeface="Arial MT"/>
              </a:rPr>
              <a:t> </a:t>
            </a:r>
            <a:r>
              <a:rPr sz="2800" spc="100" dirty="0">
                <a:latin typeface="Arial MT"/>
                <a:cs typeface="Arial MT"/>
              </a:rPr>
              <a:t>then</a:t>
            </a:r>
            <a:r>
              <a:rPr sz="2800" spc="310" dirty="0">
                <a:latin typeface="Arial MT"/>
                <a:cs typeface="Arial MT"/>
              </a:rPr>
              <a:t> </a:t>
            </a:r>
            <a:r>
              <a:rPr sz="2800" spc="80" dirty="0">
                <a:latin typeface="Arial MT"/>
                <a:cs typeface="Arial MT"/>
              </a:rPr>
              <a:t>use</a:t>
            </a:r>
            <a:r>
              <a:rPr sz="2800" spc="310" dirty="0">
                <a:latin typeface="Arial MT"/>
                <a:cs typeface="Arial MT"/>
              </a:rPr>
              <a:t> </a:t>
            </a:r>
            <a:r>
              <a:rPr sz="2800" spc="100" dirty="0">
                <a:latin typeface="Arial MT"/>
                <a:cs typeface="Arial MT"/>
              </a:rPr>
              <a:t>that</a:t>
            </a:r>
            <a:r>
              <a:rPr sz="2800" spc="315" dirty="0">
                <a:latin typeface="Arial MT"/>
                <a:cs typeface="Arial MT"/>
              </a:rPr>
              <a:t> </a:t>
            </a:r>
            <a:r>
              <a:rPr sz="2800" spc="100" dirty="0">
                <a:latin typeface="Arial MT"/>
                <a:cs typeface="Arial MT"/>
              </a:rPr>
              <a:t>model</a:t>
            </a:r>
            <a:r>
              <a:rPr sz="2800" spc="310" dirty="0">
                <a:latin typeface="Arial MT"/>
                <a:cs typeface="Arial MT"/>
              </a:rPr>
              <a:t> </a:t>
            </a:r>
            <a:r>
              <a:rPr sz="2800" spc="65" dirty="0">
                <a:latin typeface="Arial MT"/>
                <a:cs typeface="Arial MT"/>
              </a:rPr>
              <a:t>to</a:t>
            </a:r>
            <a:r>
              <a:rPr sz="2800" spc="310" dirty="0">
                <a:latin typeface="Arial MT"/>
                <a:cs typeface="Arial MT"/>
              </a:rPr>
              <a:t> </a:t>
            </a:r>
            <a:r>
              <a:rPr sz="2800" spc="75" dirty="0">
                <a:latin typeface="Arial MT"/>
                <a:cs typeface="Arial MT"/>
              </a:rPr>
              <a:t>make </a:t>
            </a:r>
            <a:r>
              <a:rPr sz="2800" spc="-10" dirty="0">
                <a:latin typeface="Arial MT"/>
                <a:cs typeface="Arial MT"/>
              </a:rPr>
              <a:t>predictions.</a:t>
            </a:r>
            <a:endParaRPr sz="2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9755" y="2926079"/>
            <a:ext cx="6843359" cy="34212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9490">
              <a:lnSpc>
                <a:spcPct val="100000"/>
              </a:lnSpc>
              <a:spcBef>
                <a:spcPts val="100"/>
              </a:spcBef>
            </a:pPr>
            <a:r>
              <a:rPr dirty="0"/>
              <a:t>Loss</a:t>
            </a:r>
            <a:r>
              <a:rPr spc="-30" dirty="0"/>
              <a:t> </a:t>
            </a:r>
            <a:r>
              <a:rPr spc="-10" dirty="0"/>
              <a:t>Function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255" y="976883"/>
            <a:ext cx="11055132" cy="38652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91539" y="5025390"/>
            <a:ext cx="10354945" cy="1304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2800" b="1" spc="229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55" dirty="0">
                <a:solidFill>
                  <a:srgbClr val="C00000"/>
                </a:solidFill>
                <a:latin typeface="Arial"/>
                <a:cs typeface="Arial"/>
              </a:rPr>
              <a:t>loss</a:t>
            </a:r>
            <a:r>
              <a:rPr sz="2800" b="1" spc="229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60" dirty="0">
                <a:solidFill>
                  <a:srgbClr val="C00000"/>
                </a:solidFill>
                <a:latin typeface="Arial"/>
                <a:cs typeface="Arial"/>
              </a:rPr>
              <a:t>function</a:t>
            </a:r>
            <a:r>
              <a:rPr sz="2800" b="1" spc="229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60" dirty="0">
                <a:latin typeface="Arial"/>
                <a:cs typeface="Arial"/>
              </a:rPr>
              <a:t>computes</a:t>
            </a:r>
            <a:r>
              <a:rPr sz="2800" b="1" spc="23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the</a:t>
            </a:r>
            <a:r>
              <a:rPr sz="2800" b="1" spc="229" dirty="0">
                <a:latin typeface="Arial"/>
                <a:cs typeface="Arial"/>
              </a:rPr>
              <a:t> </a:t>
            </a:r>
            <a:r>
              <a:rPr sz="2800" b="1" spc="65" dirty="0">
                <a:latin typeface="Arial"/>
                <a:cs typeface="Arial"/>
              </a:rPr>
              <a:t>error</a:t>
            </a:r>
            <a:r>
              <a:rPr sz="2800" b="1" spc="229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for</a:t>
            </a:r>
            <a:r>
              <a:rPr sz="2800" b="1" spc="23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a</a:t>
            </a:r>
            <a:r>
              <a:rPr sz="2800" b="1" spc="229" dirty="0">
                <a:latin typeface="Arial"/>
                <a:cs typeface="Arial"/>
              </a:rPr>
              <a:t> </a:t>
            </a:r>
            <a:r>
              <a:rPr sz="2800" b="1" spc="60" dirty="0">
                <a:latin typeface="Arial"/>
                <a:cs typeface="Arial"/>
              </a:rPr>
              <a:t>single</a:t>
            </a:r>
            <a:r>
              <a:rPr sz="2800" b="1" spc="229" dirty="0">
                <a:latin typeface="Arial"/>
                <a:cs typeface="Arial"/>
              </a:rPr>
              <a:t> </a:t>
            </a:r>
            <a:r>
              <a:rPr sz="2800" b="1" spc="55" dirty="0">
                <a:latin typeface="Arial"/>
                <a:cs typeface="Arial"/>
              </a:rPr>
              <a:t>training </a:t>
            </a:r>
            <a:r>
              <a:rPr sz="2800" b="1" dirty="0">
                <a:latin typeface="Arial"/>
                <a:cs typeface="Arial"/>
              </a:rPr>
              <a:t>example,</a:t>
            </a:r>
            <a:r>
              <a:rPr sz="2800" b="1" spc="254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while</a:t>
            </a:r>
            <a:r>
              <a:rPr sz="2800" b="1" spc="254" dirty="0"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2800" b="1" spc="25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cost</a:t>
            </a:r>
            <a:r>
              <a:rPr sz="2800" b="1" spc="25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45" dirty="0">
                <a:solidFill>
                  <a:srgbClr val="C00000"/>
                </a:solidFill>
                <a:latin typeface="Arial"/>
                <a:cs typeface="Arial"/>
              </a:rPr>
              <a:t>function</a:t>
            </a:r>
            <a:r>
              <a:rPr sz="2800" b="1" spc="25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is</a:t>
            </a:r>
            <a:r>
              <a:rPr sz="2800" b="1" spc="254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the</a:t>
            </a:r>
            <a:r>
              <a:rPr sz="2800" b="1" spc="250" dirty="0">
                <a:latin typeface="Arial"/>
                <a:cs typeface="Arial"/>
              </a:rPr>
              <a:t> </a:t>
            </a:r>
            <a:r>
              <a:rPr sz="2800" b="1" spc="45" dirty="0">
                <a:latin typeface="Arial"/>
                <a:cs typeface="Arial"/>
              </a:rPr>
              <a:t>average</a:t>
            </a:r>
            <a:r>
              <a:rPr sz="2800" b="1" spc="254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of</a:t>
            </a:r>
            <a:r>
              <a:rPr sz="2800" b="1" spc="254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the</a:t>
            </a:r>
            <a:r>
              <a:rPr sz="2800" b="1" spc="254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loss </a:t>
            </a:r>
            <a:r>
              <a:rPr sz="2800" b="1" dirty="0">
                <a:latin typeface="Arial"/>
                <a:cs typeface="Arial"/>
              </a:rPr>
              <a:t>functions</a:t>
            </a:r>
            <a:r>
              <a:rPr sz="2800" b="1" spc="-7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of</a:t>
            </a:r>
            <a:r>
              <a:rPr sz="2800" b="1" spc="-7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the</a:t>
            </a:r>
            <a:r>
              <a:rPr sz="2800" b="1" spc="-7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entire</a:t>
            </a:r>
            <a:r>
              <a:rPr sz="2800" b="1" spc="-7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training</a:t>
            </a:r>
            <a:r>
              <a:rPr sz="2800" b="1" spc="-70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set.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9789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Machine</a:t>
            </a:r>
            <a:r>
              <a:rPr sz="4000" spc="85" dirty="0"/>
              <a:t> </a:t>
            </a:r>
            <a:r>
              <a:rPr sz="4000" dirty="0"/>
              <a:t>Learning</a:t>
            </a:r>
            <a:r>
              <a:rPr sz="4000" spc="85" dirty="0"/>
              <a:t> </a:t>
            </a:r>
            <a:r>
              <a:rPr sz="4000" dirty="0"/>
              <a:t>Vocabulary</a:t>
            </a:r>
            <a:r>
              <a:rPr sz="4000" spc="85" dirty="0"/>
              <a:t> </a:t>
            </a:r>
            <a:r>
              <a:rPr sz="4000" spc="-50" dirty="0"/>
              <a:t>3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93090" y="1246504"/>
            <a:ext cx="10952480" cy="478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7359" marR="5080" indent="-454659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69900" algn="l"/>
              </a:tabLst>
            </a:pPr>
            <a:r>
              <a:rPr sz="2400" b="1" spc="-10" dirty="0">
                <a:solidFill>
                  <a:srgbClr val="C00000"/>
                </a:solidFill>
                <a:latin typeface="Arial"/>
                <a:cs typeface="Arial"/>
              </a:rPr>
              <a:t>Hyperparameters</a:t>
            </a:r>
            <a:r>
              <a:rPr sz="2400" b="1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:</a:t>
            </a:r>
            <a:r>
              <a:rPr sz="2400" b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are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configuration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variables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external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model 	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whose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values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cannot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estimated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from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data.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say,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they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can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not 	</a:t>
            </a:r>
            <a:r>
              <a:rPr sz="2400" dirty="0">
                <a:latin typeface="Arial MT"/>
                <a:cs typeface="Arial MT"/>
              </a:rPr>
              <a:t>be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learned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directly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from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data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standard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model</a:t>
            </a:r>
            <a:r>
              <a:rPr sz="2400" spc="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training. They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are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almost 	</a:t>
            </a:r>
            <a:r>
              <a:rPr sz="2400" dirty="0">
                <a:latin typeface="Arial MT"/>
                <a:cs typeface="Arial MT"/>
              </a:rPr>
              <a:t>always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specified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by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machine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learning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engineer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prior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training.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C00000"/>
              </a:buClr>
              <a:buFont typeface="Arial MT"/>
              <a:buChar char="•"/>
            </a:pPr>
            <a:endParaRPr sz="2400" dirty="0">
              <a:latin typeface="Arial MT"/>
              <a:cs typeface="Arial MT"/>
            </a:endParaRPr>
          </a:p>
          <a:p>
            <a:pPr marL="467359" marR="5080" indent="-454659" algn="just">
              <a:lnSpc>
                <a:spcPct val="100000"/>
              </a:lnSpc>
              <a:buFont typeface="Arial MT"/>
              <a:buChar char="•"/>
              <a:tabLst>
                <a:tab pos="469900" algn="l"/>
              </a:tabLst>
            </a:pPr>
            <a:r>
              <a:rPr sz="2400" b="1" spc="65" dirty="0">
                <a:solidFill>
                  <a:srgbClr val="C00000"/>
                </a:solidFill>
                <a:latin typeface="Arial"/>
                <a:cs typeface="Arial"/>
              </a:rPr>
              <a:t>Regression:</a:t>
            </a:r>
            <a:r>
              <a:rPr sz="2400" b="1" spc="20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55" dirty="0">
                <a:latin typeface="Arial MT"/>
                <a:cs typeface="Arial MT"/>
              </a:rPr>
              <a:t>this</a:t>
            </a:r>
            <a:r>
              <a:rPr sz="2400" spc="2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2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210" dirty="0">
                <a:latin typeface="Arial MT"/>
                <a:cs typeface="Arial MT"/>
              </a:rPr>
              <a:t> </a:t>
            </a:r>
            <a:r>
              <a:rPr sz="2400" spc="60" dirty="0">
                <a:latin typeface="Arial MT"/>
                <a:cs typeface="Arial MT"/>
              </a:rPr>
              <a:t>problem</a:t>
            </a:r>
            <a:r>
              <a:rPr sz="2400" spc="2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210" dirty="0">
                <a:latin typeface="Arial MT"/>
                <a:cs typeface="Arial MT"/>
              </a:rPr>
              <a:t> </a:t>
            </a:r>
            <a:r>
              <a:rPr sz="2400" spc="70" dirty="0">
                <a:latin typeface="Arial MT"/>
                <a:cs typeface="Arial MT"/>
              </a:rPr>
              <a:t>predicting</a:t>
            </a:r>
            <a:r>
              <a:rPr sz="2400" spc="2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210" dirty="0">
                <a:latin typeface="Arial MT"/>
                <a:cs typeface="Arial MT"/>
              </a:rPr>
              <a:t> </a:t>
            </a:r>
            <a:r>
              <a:rPr sz="2400" spc="55" dirty="0">
                <a:latin typeface="Arial MT"/>
                <a:cs typeface="Arial MT"/>
              </a:rPr>
              <a:t>real</a:t>
            </a:r>
            <a:r>
              <a:rPr sz="2400" spc="215" dirty="0">
                <a:latin typeface="Arial MT"/>
                <a:cs typeface="Arial MT"/>
              </a:rPr>
              <a:t> </a:t>
            </a:r>
            <a:r>
              <a:rPr sz="2400" spc="60" dirty="0">
                <a:latin typeface="Arial MT"/>
                <a:cs typeface="Arial MT"/>
              </a:rPr>
              <a:t>value</a:t>
            </a:r>
            <a:r>
              <a:rPr sz="2400" spc="210" dirty="0">
                <a:latin typeface="Arial MT"/>
                <a:cs typeface="Arial MT"/>
              </a:rPr>
              <a:t> </a:t>
            </a:r>
            <a:r>
              <a:rPr sz="2400" spc="50" dirty="0">
                <a:latin typeface="Arial MT"/>
                <a:cs typeface="Arial MT"/>
              </a:rPr>
              <a:t>for</a:t>
            </a:r>
            <a:r>
              <a:rPr sz="2400" spc="210" dirty="0">
                <a:latin typeface="Arial MT"/>
                <a:cs typeface="Arial MT"/>
              </a:rPr>
              <a:t> </a:t>
            </a:r>
            <a:r>
              <a:rPr sz="2400" spc="55" dirty="0">
                <a:latin typeface="Arial MT"/>
                <a:cs typeface="Arial MT"/>
              </a:rPr>
              <a:t>each</a:t>
            </a:r>
            <a:r>
              <a:rPr sz="2400" spc="210" dirty="0">
                <a:latin typeface="Arial MT"/>
                <a:cs typeface="Arial MT"/>
              </a:rPr>
              <a:t> </a:t>
            </a:r>
            <a:r>
              <a:rPr sz="2400" spc="50" dirty="0">
                <a:latin typeface="Arial MT"/>
                <a:cs typeface="Arial MT"/>
              </a:rPr>
              <a:t>item. 	</a:t>
            </a:r>
            <a:r>
              <a:rPr sz="2400" dirty="0">
                <a:latin typeface="Arial MT"/>
                <a:cs typeface="Arial MT"/>
              </a:rPr>
              <a:t>Examples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regression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include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prediction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stock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values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variations 	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economic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variables.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C00000"/>
              </a:buClr>
              <a:buFont typeface="Arial MT"/>
              <a:buChar char="•"/>
            </a:pPr>
            <a:endParaRPr sz="2400" dirty="0">
              <a:latin typeface="Arial MT"/>
              <a:cs typeface="Arial MT"/>
            </a:endParaRPr>
          </a:p>
          <a:p>
            <a:pPr marL="469265" indent="-456565">
              <a:lnSpc>
                <a:spcPct val="100000"/>
              </a:lnSpc>
              <a:buFont typeface="Arial MT"/>
              <a:buChar char="•"/>
              <a:tabLst>
                <a:tab pos="469265" algn="l"/>
              </a:tabLst>
            </a:pP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Classification:</a:t>
            </a:r>
            <a:r>
              <a:rPr sz="2400" b="1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this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problem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assigning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category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each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item.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C00000"/>
              </a:buClr>
              <a:buFont typeface="Arial MT"/>
              <a:buChar char="•"/>
            </a:pPr>
            <a:endParaRPr sz="2400" dirty="0">
              <a:latin typeface="Arial MT"/>
              <a:cs typeface="Arial MT"/>
            </a:endParaRPr>
          </a:p>
          <a:p>
            <a:pPr marL="467359" marR="5080" indent="-454659" algn="just">
              <a:lnSpc>
                <a:spcPct val="100000"/>
              </a:lnSpc>
              <a:buFont typeface="Arial MT"/>
              <a:buChar char="•"/>
              <a:tabLst>
                <a:tab pos="469900" algn="l"/>
              </a:tabLst>
            </a:pPr>
            <a:r>
              <a:rPr sz="2400" b="1" spc="195" dirty="0">
                <a:solidFill>
                  <a:srgbClr val="C00000"/>
                </a:solidFill>
                <a:latin typeface="Arial"/>
                <a:cs typeface="Arial"/>
              </a:rPr>
              <a:t>Clustering:</a:t>
            </a:r>
            <a:r>
              <a:rPr sz="2400" b="1" spc="4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160" dirty="0">
                <a:latin typeface="Arial MT"/>
                <a:cs typeface="Arial MT"/>
              </a:rPr>
              <a:t>this</a:t>
            </a:r>
            <a:r>
              <a:rPr sz="2400" spc="440" dirty="0">
                <a:latin typeface="Arial MT"/>
                <a:cs typeface="Arial MT"/>
              </a:rPr>
              <a:t> </a:t>
            </a:r>
            <a:r>
              <a:rPr sz="2400" spc="105" dirty="0">
                <a:latin typeface="Arial MT"/>
                <a:cs typeface="Arial MT"/>
              </a:rPr>
              <a:t>is</a:t>
            </a:r>
            <a:r>
              <a:rPr sz="2400" spc="450" dirty="0">
                <a:latin typeface="Arial MT"/>
                <a:cs typeface="Arial MT"/>
              </a:rPr>
              <a:t> </a:t>
            </a:r>
            <a:r>
              <a:rPr sz="2400" spc="140" dirty="0">
                <a:latin typeface="Arial MT"/>
                <a:cs typeface="Arial MT"/>
              </a:rPr>
              <a:t>the</a:t>
            </a:r>
            <a:r>
              <a:rPr sz="2400" spc="450" dirty="0">
                <a:latin typeface="Arial MT"/>
                <a:cs typeface="Arial MT"/>
              </a:rPr>
              <a:t> </a:t>
            </a:r>
            <a:r>
              <a:rPr sz="2400" spc="180" dirty="0">
                <a:latin typeface="Arial MT"/>
                <a:cs typeface="Arial MT"/>
              </a:rPr>
              <a:t>problem</a:t>
            </a:r>
            <a:r>
              <a:rPr sz="2400" spc="450" dirty="0">
                <a:latin typeface="Arial MT"/>
                <a:cs typeface="Arial MT"/>
              </a:rPr>
              <a:t> </a:t>
            </a:r>
            <a:r>
              <a:rPr sz="2400" spc="105" dirty="0">
                <a:latin typeface="Arial MT"/>
                <a:cs typeface="Arial MT"/>
              </a:rPr>
              <a:t>of</a:t>
            </a:r>
            <a:r>
              <a:rPr sz="2400" spc="445" dirty="0">
                <a:latin typeface="Arial MT"/>
                <a:cs typeface="Arial MT"/>
              </a:rPr>
              <a:t> </a:t>
            </a:r>
            <a:r>
              <a:rPr sz="2400" spc="200" dirty="0">
                <a:latin typeface="Arial MT"/>
                <a:cs typeface="Arial MT"/>
              </a:rPr>
              <a:t>partitioning</a:t>
            </a:r>
            <a:r>
              <a:rPr sz="2400" spc="450" dirty="0">
                <a:latin typeface="Arial MT"/>
                <a:cs typeface="Arial MT"/>
              </a:rPr>
              <a:t> </a:t>
            </a:r>
            <a:r>
              <a:rPr sz="2400" spc="-15" dirty="0">
                <a:latin typeface="Arial MT"/>
                <a:cs typeface="Arial MT"/>
              </a:rPr>
              <a:t>a</a:t>
            </a:r>
            <a:r>
              <a:rPr sz="2400" spc="450" dirty="0">
                <a:latin typeface="Arial MT"/>
                <a:cs typeface="Arial MT"/>
              </a:rPr>
              <a:t> </a:t>
            </a:r>
            <a:r>
              <a:rPr sz="2400" spc="145" dirty="0">
                <a:latin typeface="Arial MT"/>
                <a:cs typeface="Arial MT"/>
              </a:rPr>
              <a:t>set</a:t>
            </a:r>
            <a:r>
              <a:rPr sz="2400" spc="445" dirty="0">
                <a:latin typeface="Arial MT"/>
                <a:cs typeface="Arial MT"/>
              </a:rPr>
              <a:t> </a:t>
            </a:r>
            <a:r>
              <a:rPr sz="2400" spc="105" dirty="0">
                <a:latin typeface="Arial MT"/>
                <a:cs typeface="Arial MT"/>
              </a:rPr>
              <a:t>of</a:t>
            </a:r>
            <a:r>
              <a:rPr sz="2400" spc="4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</a:t>
            </a:r>
            <a:r>
              <a:rPr sz="2400" spc="-434" dirty="0">
                <a:latin typeface="Arial MT"/>
                <a:cs typeface="Arial MT"/>
              </a:rPr>
              <a:t> </a:t>
            </a:r>
            <a:r>
              <a:rPr sz="2400" spc="160" dirty="0">
                <a:latin typeface="Arial MT"/>
                <a:cs typeface="Arial MT"/>
              </a:rPr>
              <a:t>tems</a:t>
            </a:r>
            <a:r>
              <a:rPr sz="2400" spc="450" dirty="0">
                <a:latin typeface="Arial MT"/>
                <a:cs typeface="Arial MT"/>
              </a:rPr>
              <a:t> </a:t>
            </a:r>
            <a:r>
              <a:rPr sz="2400" spc="160" dirty="0">
                <a:latin typeface="Arial MT"/>
                <a:cs typeface="Arial MT"/>
              </a:rPr>
              <a:t>into</a:t>
            </a:r>
            <a:r>
              <a:rPr sz="2400" spc="-10" dirty="0">
                <a:latin typeface="Arial MT"/>
                <a:cs typeface="Arial MT"/>
              </a:rPr>
              <a:t> 	</a:t>
            </a:r>
            <a:r>
              <a:rPr sz="2400" spc="-15" dirty="0">
                <a:latin typeface="Arial MT"/>
                <a:cs typeface="Arial MT"/>
              </a:rPr>
              <a:t>homogeneous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subsets.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0209" y="311467"/>
            <a:ext cx="36969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In </a:t>
            </a:r>
            <a:r>
              <a:rPr sz="4400" spc="-10" dirty="0"/>
              <a:t>Summary</a:t>
            </a:r>
            <a:endParaRPr sz="44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3499" rIns="0" bIns="0" rtlCol="0">
            <a:spAutoFit/>
          </a:bodyPr>
          <a:lstStyle/>
          <a:p>
            <a:pPr marL="821690" indent="-473075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AutoNum type="arabicParenR"/>
              <a:tabLst>
                <a:tab pos="822325" algn="l"/>
              </a:tabLst>
            </a:pPr>
            <a:r>
              <a:rPr sz="3200" b="1" spc="-20" dirty="0">
                <a:solidFill>
                  <a:srgbClr val="FC5C0B"/>
                </a:solidFill>
                <a:latin typeface="Arial"/>
                <a:cs typeface="Arial"/>
              </a:rPr>
              <a:t>You</a:t>
            </a:r>
            <a:r>
              <a:rPr sz="3200" b="1" spc="-95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C5C0B"/>
                </a:solidFill>
                <a:latin typeface="Arial"/>
                <a:cs typeface="Arial"/>
              </a:rPr>
              <a:t>studied</a:t>
            </a:r>
            <a:r>
              <a:rPr sz="3200" b="1" spc="-80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C5C0B"/>
                </a:solidFill>
                <a:latin typeface="Arial"/>
                <a:cs typeface="Arial"/>
              </a:rPr>
              <a:t>the</a:t>
            </a:r>
            <a:r>
              <a:rPr sz="3200" b="1" spc="-80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C5C0B"/>
                </a:solidFill>
                <a:latin typeface="Arial"/>
                <a:cs typeface="Arial"/>
              </a:rPr>
              <a:t>data.</a:t>
            </a:r>
            <a:endParaRPr sz="3200" dirty="0">
              <a:latin typeface="Arial"/>
              <a:cs typeface="Arial"/>
            </a:endParaRPr>
          </a:p>
          <a:p>
            <a:pPr marL="335915">
              <a:lnSpc>
                <a:spcPct val="100000"/>
              </a:lnSpc>
              <a:spcBef>
                <a:spcPts val="919"/>
              </a:spcBef>
              <a:buFont typeface="Arial"/>
              <a:buAutoNum type="arabicParenR"/>
            </a:pPr>
            <a:endParaRPr sz="3200" dirty="0">
              <a:latin typeface="Arial"/>
              <a:cs typeface="Arial"/>
            </a:endParaRPr>
          </a:p>
          <a:p>
            <a:pPr marL="814069" indent="-465455">
              <a:lnSpc>
                <a:spcPct val="100000"/>
              </a:lnSpc>
              <a:buClr>
                <a:srgbClr val="000000"/>
              </a:buClr>
              <a:buAutoNum type="arabicParenR"/>
              <a:tabLst>
                <a:tab pos="814705" algn="l"/>
              </a:tabLst>
            </a:pPr>
            <a:r>
              <a:rPr sz="3200" b="1" spc="-20" dirty="0">
                <a:solidFill>
                  <a:srgbClr val="C00000"/>
                </a:solidFill>
                <a:latin typeface="Arial"/>
                <a:cs typeface="Arial"/>
              </a:rPr>
              <a:t>You</a:t>
            </a:r>
            <a:r>
              <a:rPr sz="3200" b="1" spc="-9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selected</a:t>
            </a:r>
            <a:r>
              <a:rPr sz="3200" b="1" spc="-8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3200" b="1" spc="-8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Arial"/>
                <a:cs typeface="Arial"/>
              </a:rPr>
              <a:t>model.</a:t>
            </a:r>
            <a:endParaRPr sz="3200" dirty="0">
              <a:latin typeface="Arial"/>
              <a:cs typeface="Arial"/>
            </a:endParaRPr>
          </a:p>
          <a:p>
            <a:pPr marL="335915">
              <a:lnSpc>
                <a:spcPct val="100000"/>
              </a:lnSpc>
              <a:spcBef>
                <a:spcPts val="919"/>
              </a:spcBef>
              <a:buFont typeface="Arial"/>
              <a:buAutoNum type="arabicParenR"/>
            </a:pPr>
            <a:endParaRPr sz="3200" dirty="0">
              <a:latin typeface="Arial"/>
              <a:cs typeface="Arial"/>
            </a:endParaRPr>
          </a:p>
          <a:p>
            <a:pPr marL="814069" indent="-465455">
              <a:lnSpc>
                <a:spcPct val="100000"/>
              </a:lnSpc>
              <a:buClr>
                <a:srgbClr val="000000"/>
              </a:buClr>
              <a:buAutoNum type="arabicParenR"/>
              <a:tabLst>
                <a:tab pos="814705" algn="l"/>
              </a:tabLst>
            </a:pPr>
            <a:r>
              <a:rPr sz="3200" b="1" spc="-20" dirty="0">
                <a:solidFill>
                  <a:srgbClr val="1D41D4"/>
                </a:solidFill>
                <a:latin typeface="Arial"/>
                <a:cs typeface="Arial"/>
              </a:rPr>
              <a:t>You</a:t>
            </a:r>
            <a:r>
              <a:rPr sz="3200" b="1" spc="-6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1D41D4"/>
                </a:solidFill>
                <a:latin typeface="Arial"/>
                <a:cs typeface="Arial"/>
              </a:rPr>
              <a:t>trained</a:t>
            </a:r>
            <a:r>
              <a:rPr sz="3200" b="1" spc="-5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1D41D4"/>
                </a:solidFill>
                <a:latin typeface="Arial"/>
                <a:cs typeface="Arial"/>
              </a:rPr>
              <a:t>it</a:t>
            </a:r>
            <a:r>
              <a:rPr sz="3200" b="1" spc="-5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1D41D4"/>
                </a:solidFill>
                <a:latin typeface="Arial"/>
                <a:cs typeface="Arial"/>
              </a:rPr>
              <a:t>on</a:t>
            </a:r>
            <a:r>
              <a:rPr sz="3200" b="1" spc="-5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1D41D4"/>
                </a:solidFill>
                <a:latin typeface="Arial"/>
                <a:cs typeface="Arial"/>
              </a:rPr>
              <a:t>the</a:t>
            </a:r>
            <a:r>
              <a:rPr sz="3200" b="1" spc="-5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1D41D4"/>
                </a:solidFill>
                <a:latin typeface="Arial"/>
                <a:cs typeface="Arial"/>
              </a:rPr>
              <a:t>training</a:t>
            </a:r>
            <a:r>
              <a:rPr sz="3200" b="1" spc="-5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1D41D4"/>
                </a:solidFill>
                <a:latin typeface="Arial"/>
                <a:cs typeface="Arial"/>
              </a:rPr>
              <a:t>data.</a:t>
            </a:r>
            <a:endParaRPr sz="3200" dirty="0">
              <a:latin typeface="Arial"/>
              <a:cs typeface="Arial"/>
            </a:endParaRPr>
          </a:p>
          <a:p>
            <a:pPr marL="335915">
              <a:lnSpc>
                <a:spcPct val="100000"/>
              </a:lnSpc>
              <a:spcBef>
                <a:spcPts val="540"/>
              </a:spcBef>
              <a:buFont typeface="Arial"/>
              <a:buAutoNum type="arabicParenR"/>
            </a:pPr>
            <a:endParaRPr sz="3200" dirty="0">
              <a:latin typeface="Arial"/>
              <a:cs typeface="Arial"/>
            </a:endParaRPr>
          </a:p>
          <a:p>
            <a:pPr marL="577215" marR="5080" indent="-228600">
              <a:lnSpc>
                <a:spcPct val="109900"/>
              </a:lnSpc>
              <a:buClr>
                <a:srgbClr val="000000"/>
              </a:buClr>
              <a:buAutoNum type="arabicParenR"/>
              <a:tabLst>
                <a:tab pos="577850" algn="l"/>
                <a:tab pos="822325" algn="l"/>
              </a:tabLst>
            </a:pPr>
            <a:r>
              <a:rPr sz="3200" b="1" dirty="0">
                <a:solidFill>
                  <a:srgbClr val="385622"/>
                </a:solidFill>
                <a:latin typeface="Arial"/>
                <a:cs typeface="Arial"/>
              </a:rPr>
              <a:t>	Finally,</a:t>
            </a:r>
            <a:r>
              <a:rPr sz="3200" b="1" spc="195" dirty="0">
                <a:solidFill>
                  <a:srgbClr val="385622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385622"/>
                </a:solidFill>
                <a:latin typeface="Arial"/>
                <a:cs typeface="Arial"/>
              </a:rPr>
              <a:t>you</a:t>
            </a:r>
            <a:r>
              <a:rPr sz="3200" b="1" spc="204" dirty="0">
                <a:solidFill>
                  <a:srgbClr val="385622"/>
                </a:solidFill>
                <a:latin typeface="Arial"/>
                <a:cs typeface="Arial"/>
              </a:rPr>
              <a:t> </a:t>
            </a:r>
            <a:r>
              <a:rPr sz="3200" b="1" spc="45" dirty="0">
                <a:solidFill>
                  <a:srgbClr val="385622"/>
                </a:solidFill>
                <a:latin typeface="Arial"/>
                <a:cs typeface="Arial"/>
              </a:rPr>
              <a:t>applied</a:t>
            </a:r>
            <a:r>
              <a:rPr sz="3200" b="1" spc="204" dirty="0">
                <a:solidFill>
                  <a:srgbClr val="385622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385622"/>
                </a:solidFill>
                <a:latin typeface="Arial"/>
                <a:cs typeface="Arial"/>
              </a:rPr>
              <a:t>the</a:t>
            </a:r>
            <a:r>
              <a:rPr sz="3200" b="1" spc="204" dirty="0">
                <a:solidFill>
                  <a:srgbClr val="385622"/>
                </a:solidFill>
                <a:latin typeface="Arial"/>
                <a:cs typeface="Arial"/>
              </a:rPr>
              <a:t> </a:t>
            </a:r>
            <a:r>
              <a:rPr sz="3200" b="1" spc="45" dirty="0">
                <a:solidFill>
                  <a:srgbClr val="385622"/>
                </a:solidFill>
                <a:latin typeface="Arial"/>
                <a:cs typeface="Arial"/>
              </a:rPr>
              <a:t>model</a:t>
            </a:r>
            <a:r>
              <a:rPr sz="3200" b="1" spc="220" dirty="0">
                <a:solidFill>
                  <a:srgbClr val="385622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385622"/>
                </a:solidFill>
                <a:latin typeface="Arial"/>
                <a:cs typeface="Arial"/>
              </a:rPr>
              <a:t>to</a:t>
            </a:r>
            <a:r>
              <a:rPr sz="3200" b="1" spc="215" dirty="0">
                <a:solidFill>
                  <a:srgbClr val="385622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385622"/>
                </a:solidFill>
                <a:latin typeface="Arial"/>
                <a:cs typeface="Arial"/>
              </a:rPr>
              <a:t>make</a:t>
            </a:r>
            <a:r>
              <a:rPr sz="3200" b="1" spc="220" dirty="0">
                <a:solidFill>
                  <a:srgbClr val="385622"/>
                </a:solidFill>
                <a:latin typeface="Arial"/>
                <a:cs typeface="Arial"/>
              </a:rPr>
              <a:t> </a:t>
            </a:r>
            <a:r>
              <a:rPr sz="3200" b="1" spc="40" dirty="0">
                <a:solidFill>
                  <a:srgbClr val="385622"/>
                </a:solidFill>
                <a:latin typeface="Arial"/>
                <a:cs typeface="Arial"/>
              </a:rPr>
              <a:t>predictions </a:t>
            </a:r>
            <a:r>
              <a:rPr sz="3200" b="1" dirty="0">
                <a:solidFill>
                  <a:srgbClr val="385622"/>
                </a:solidFill>
                <a:latin typeface="Arial"/>
                <a:cs typeface="Arial"/>
              </a:rPr>
              <a:t>on</a:t>
            </a:r>
            <a:r>
              <a:rPr sz="3200" b="1" spc="-15" dirty="0">
                <a:solidFill>
                  <a:srgbClr val="385622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385622"/>
                </a:solidFill>
                <a:latin typeface="Arial"/>
                <a:cs typeface="Arial"/>
              </a:rPr>
              <a:t>new</a:t>
            </a:r>
            <a:r>
              <a:rPr sz="3200" b="1" spc="-10" dirty="0">
                <a:solidFill>
                  <a:srgbClr val="385622"/>
                </a:solidFill>
                <a:latin typeface="Arial"/>
                <a:cs typeface="Arial"/>
              </a:rPr>
              <a:t> cases.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Main</a:t>
            </a:r>
            <a:r>
              <a:rPr sz="4000" spc="-15" dirty="0"/>
              <a:t> </a:t>
            </a:r>
            <a:r>
              <a:rPr sz="4000" dirty="0"/>
              <a:t>Challenges</a:t>
            </a:r>
            <a:r>
              <a:rPr sz="4000" spc="-10" dirty="0"/>
              <a:t> </a:t>
            </a:r>
            <a:r>
              <a:rPr sz="4000" dirty="0"/>
              <a:t>of</a:t>
            </a:r>
            <a:r>
              <a:rPr sz="4000" spc="210" dirty="0"/>
              <a:t> </a:t>
            </a:r>
            <a:r>
              <a:rPr sz="4000" dirty="0"/>
              <a:t>Machine</a:t>
            </a:r>
            <a:r>
              <a:rPr sz="4000" spc="-15" dirty="0"/>
              <a:t> </a:t>
            </a:r>
            <a:r>
              <a:rPr sz="4000" spc="-10" dirty="0"/>
              <a:t>Learning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851852" y="1694497"/>
            <a:ext cx="10490200" cy="2708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Arial MT"/>
                <a:cs typeface="Arial MT"/>
              </a:rPr>
              <a:t>In</a:t>
            </a:r>
            <a:r>
              <a:rPr sz="4400" spc="270" dirty="0">
                <a:latin typeface="Arial MT"/>
                <a:cs typeface="Arial MT"/>
              </a:rPr>
              <a:t> </a:t>
            </a:r>
            <a:r>
              <a:rPr sz="4400" dirty="0">
                <a:latin typeface="Arial MT"/>
                <a:cs typeface="Arial MT"/>
              </a:rPr>
              <a:t>short,</a:t>
            </a:r>
            <a:r>
              <a:rPr sz="4400" spc="285" dirty="0">
                <a:latin typeface="Arial MT"/>
                <a:cs typeface="Arial MT"/>
              </a:rPr>
              <a:t> </a:t>
            </a:r>
            <a:r>
              <a:rPr sz="4400" dirty="0">
                <a:latin typeface="Arial MT"/>
                <a:cs typeface="Arial MT"/>
              </a:rPr>
              <a:t>since</a:t>
            </a:r>
            <a:r>
              <a:rPr sz="4400" spc="270" dirty="0">
                <a:latin typeface="Arial MT"/>
                <a:cs typeface="Arial MT"/>
              </a:rPr>
              <a:t> </a:t>
            </a:r>
            <a:r>
              <a:rPr sz="4400" dirty="0">
                <a:latin typeface="Arial MT"/>
                <a:cs typeface="Arial MT"/>
              </a:rPr>
              <a:t>your</a:t>
            </a:r>
            <a:r>
              <a:rPr sz="4400" spc="295" dirty="0">
                <a:latin typeface="Arial MT"/>
                <a:cs typeface="Arial MT"/>
              </a:rPr>
              <a:t> </a:t>
            </a:r>
            <a:r>
              <a:rPr sz="4400" dirty="0">
                <a:latin typeface="Arial MT"/>
                <a:cs typeface="Arial MT"/>
              </a:rPr>
              <a:t>main</a:t>
            </a:r>
            <a:r>
              <a:rPr sz="4400" spc="270" dirty="0">
                <a:latin typeface="Arial MT"/>
                <a:cs typeface="Arial MT"/>
              </a:rPr>
              <a:t> </a:t>
            </a:r>
            <a:r>
              <a:rPr sz="4400" dirty="0">
                <a:latin typeface="Arial MT"/>
                <a:cs typeface="Arial MT"/>
              </a:rPr>
              <a:t>task</a:t>
            </a:r>
            <a:r>
              <a:rPr sz="4400" spc="305" dirty="0">
                <a:latin typeface="Arial MT"/>
                <a:cs typeface="Arial MT"/>
              </a:rPr>
              <a:t> </a:t>
            </a:r>
            <a:r>
              <a:rPr sz="4400" dirty="0">
                <a:latin typeface="Arial MT"/>
                <a:cs typeface="Arial MT"/>
              </a:rPr>
              <a:t>is</a:t>
            </a:r>
            <a:r>
              <a:rPr sz="4400" spc="300" dirty="0">
                <a:latin typeface="Arial MT"/>
                <a:cs typeface="Arial MT"/>
              </a:rPr>
              <a:t> </a:t>
            </a:r>
            <a:r>
              <a:rPr sz="4400" dirty="0">
                <a:latin typeface="Arial MT"/>
                <a:cs typeface="Arial MT"/>
              </a:rPr>
              <a:t>to</a:t>
            </a:r>
            <a:r>
              <a:rPr sz="4400" spc="285" dirty="0">
                <a:latin typeface="Arial MT"/>
                <a:cs typeface="Arial MT"/>
              </a:rPr>
              <a:t> </a:t>
            </a:r>
            <a:r>
              <a:rPr sz="4400" spc="40" dirty="0">
                <a:latin typeface="Arial MT"/>
                <a:cs typeface="Arial MT"/>
              </a:rPr>
              <a:t>select </a:t>
            </a:r>
            <a:r>
              <a:rPr sz="4400" dirty="0">
                <a:latin typeface="Arial MT"/>
                <a:cs typeface="Arial MT"/>
              </a:rPr>
              <a:t>a</a:t>
            </a:r>
            <a:r>
              <a:rPr sz="4400" spc="185" dirty="0">
                <a:latin typeface="Arial MT"/>
                <a:cs typeface="Arial MT"/>
              </a:rPr>
              <a:t> </a:t>
            </a:r>
            <a:r>
              <a:rPr sz="4400" spc="60" dirty="0">
                <a:latin typeface="Arial MT"/>
                <a:cs typeface="Arial MT"/>
              </a:rPr>
              <a:t>learning</a:t>
            </a:r>
            <a:r>
              <a:rPr sz="4400" spc="190" dirty="0">
                <a:latin typeface="Arial MT"/>
                <a:cs typeface="Arial MT"/>
              </a:rPr>
              <a:t> </a:t>
            </a:r>
            <a:r>
              <a:rPr sz="4400" spc="70" dirty="0">
                <a:latin typeface="Arial MT"/>
                <a:cs typeface="Arial MT"/>
              </a:rPr>
              <a:t>algorithm</a:t>
            </a:r>
            <a:r>
              <a:rPr sz="4400" spc="215" dirty="0">
                <a:latin typeface="Arial MT"/>
                <a:cs typeface="Arial MT"/>
              </a:rPr>
              <a:t> </a:t>
            </a:r>
            <a:r>
              <a:rPr sz="4400" spc="60" dirty="0">
                <a:latin typeface="Arial MT"/>
                <a:cs typeface="Arial MT"/>
              </a:rPr>
              <a:t>and</a:t>
            </a:r>
            <a:r>
              <a:rPr sz="4400" spc="215" dirty="0">
                <a:latin typeface="Arial MT"/>
                <a:cs typeface="Arial MT"/>
              </a:rPr>
              <a:t> </a:t>
            </a:r>
            <a:r>
              <a:rPr sz="4400" spc="60" dirty="0">
                <a:latin typeface="Arial MT"/>
                <a:cs typeface="Arial MT"/>
              </a:rPr>
              <a:t>train</a:t>
            </a:r>
            <a:r>
              <a:rPr sz="4400" spc="195" dirty="0">
                <a:latin typeface="Arial MT"/>
                <a:cs typeface="Arial MT"/>
              </a:rPr>
              <a:t> </a:t>
            </a:r>
            <a:r>
              <a:rPr sz="4400" dirty="0">
                <a:latin typeface="Arial MT"/>
                <a:cs typeface="Arial MT"/>
              </a:rPr>
              <a:t>it</a:t>
            </a:r>
            <a:r>
              <a:rPr sz="4400" spc="215" dirty="0">
                <a:latin typeface="Arial MT"/>
                <a:cs typeface="Arial MT"/>
              </a:rPr>
              <a:t> </a:t>
            </a:r>
            <a:r>
              <a:rPr sz="4400" spc="45" dirty="0">
                <a:latin typeface="Arial MT"/>
                <a:cs typeface="Arial MT"/>
              </a:rPr>
              <a:t>on</a:t>
            </a:r>
            <a:r>
              <a:rPr sz="4400" spc="215" dirty="0">
                <a:latin typeface="Arial MT"/>
                <a:cs typeface="Arial MT"/>
              </a:rPr>
              <a:t> </a:t>
            </a:r>
            <a:r>
              <a:rPr sz="4400" spc="35" dirty="0">
                <a:latin typeface="Arial MT"/>
                <a:cs typeface="Arial MT"/>
              </a:rPr>
              <a:t>some </a:t>
            </a:r>
            <a:r>
              <a:rPr sz="4400" dirty="0">
                <a:latin typeface="Arial MT"/>
                <a:cs typeface="Arial MT"/>
              </a:rPr>
              <a:t>data,</a:t>
            </a:r>
            <a:r>
              <a:rPr sz="4400" spc="-90" dirty="0">
                <a:latin typeface="Arial MT"/>
                <a:cs typeface="Arial MT"/>
              </a:rPr>
              <a:t> </a:t>
            </a:r>
            <a:r>
              <a:rPr sz="4400" dirty="0">
                <a:latin typeface="Arial MT"/>
                <a:cs typeface="Arial MT"/>
              </a:rPr>
              <a:t>the</a:t>
            </a:r>
            <a:r>
              <a:rPr sz="4400" spc="-105" dirty="0">
                <a:latin typeface="Arial MT"/>
                <a:cs typeface="Arial MT"/>
              </a:rPr>
              <a:t> </a:t>
            </a:r>
            <a:r>
              <a:rPr sz="4400" dirty="0">
                <a:latin typeface="Arial MT"/>
                <a:cs typeface="Arial MT"/>
              </a:rPr>
              <a:t>two</a:t>
            </a:r>
            <a:r>
              <a:rPr sz="4400" spc="-100" dirty="0">
                <a:latin typeface="Arial MT"/>
                <a:cs typeface="Arial MT"/>
              </a:rPr>
              <a:t> </a:t>
            </a:r>
            <a:r>
              <a:rPr sz="4400" dirty="0">
                <a:latin typeface="Arial MT"/>
                <a:cs typeface="Arial MT"/>
              </a:rPr>
              <a:t>things</a:t>
            </a:r>
            <a:r>
              <a:rPr sz="4400" spc="-85" dirty="0">
                <a:latin typeface="Arial MT"/>
                <a:cs typeface="Arial MT"/>
              </a:rPr>
              <a:t> </a:t>
            </a:r>
            <a:r>
              <a:rPr sz="4400" dirty="0">
                <a:latin typeface="Arial MT"/>
                <a:cs typeface="Arial MT"/>
              </a:rPr>
              <a:t>that</a:t>
            </a:r>
            <a:r>
              <a:rPr sz="4400" spc="-90" dirty="0">
                <a:latin typeface="Arial MT"/>
                <a:cs typeface="Arial MT"/>
              </a:rPr>
              <a:t> </a:t>
            </a:r>
            <a:r>
              <a:rPr sz="4400" dirty="0">
                <a:latin typeface="Arial MT"/>
                <a:cs typeface="Arial MT"/>
              </a:rPr>
              <a:t>can</a:t>
            </a:r>
            <a:r>
              <a:rPr sz="4400" spc="-100" dirty="0">
                <a:latin typeface="Arial MT"/>
                <a:cs typeface="Arial MT"/>
              </a:rPr>
              <a:t> </a:t>
            </a:r>
            <a:r>
              <a:rPr sz="4400" dirty="0">
                <a:latin typeface="Arial MT"/>
                <a:cs typeface="Arial MT"/>
              </a:rPr>
              <a:t>go</a:t>
            </a:r>
            <a:r>
              <a:rPr sz="4400" spc="-105" dirty="0">
                <a:latin typeface="Arial MT"/>
                <a:cs typeface="Arial MT"/>
              </a:rPr>
              <a:t> </a:t>
            </a:r>
            <a:r>
              <a:rPr sz="4400" dirty="0">
                <a:latin typeface="Arial MT"/>
                <a:cs typeface="Arial MT"/>
              </a:rPr>
              <a:t>wrong</a:t>
            </a:r>
            <a:r>
              <a:rPr sz="4400" spc="-100" dirty="0">
                <a:latin typeface="Arial MT"/>
                <a:cs typeface="Arial MT"/>
              </a:rPr>
              <a:t> </a:t>
            </a:r>
            <a:r>
              <a:rPr sz="4400" spc="-25" dirty="0">
                <a:latin typeface="Arial MT"/>
                <a:cs typeface="Arial MT"/>
              </a:rPr>
              <a:t>are </a:t>
            </a:r>
            <a:r>
              <a:rPr sz="4400" b="1" dirty="0">
                <a:solidFill>
                  <a:srgbClr val="C00000"/>
                </a:solidFill>
                <a:latin typeface="Arial"/>
                <a:cs typeface="Arial"/>
              </a:rPr>
              <a:t>“bad</a:t>
            </a:r>
            <a:r>
              <a:rPr sz="4400" b="1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C00000"/>
                </a:solidFill>
                <a:latin typeface="Arial"/>
                <a:cs typeface="Arial"/>
              </a:rPr>
              <a:t>data”</a:t>
            </a:r>
            <a:r>
              <a:rPr sz="4400" b="1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4400" dirty="0">
                <a:latin typeface="Arial MT"/>
                <a:cs typeface="Arial MT"/>
              </a:rPr>
              <a:t>and</a:t>
            </a:r>
            <a:r>
              <a:rPr sz="4400" spc="-50" dirty="0">
                <a:latin typeface="Arial MT"/>
                <a:cs typeface="Arial MT"/>
              </a:rPr>
              <a:t> </a:t>
            </a:r>
            <a:r>
              <a:rPr sz="4400" b="1" dirty="0">
                <a:solidFill>
                  <a:srgbClr val="C00000"/>
                </a:solidFill>
                <a:latin typeface="Arial"/>
                <a:cs typeface="Arial"/>
              </a:rPr>
              <a:t>“bad</a:t>
            </a:r>
            <a:r>
              <a:rPr sz="4400" b="1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4400" b="1" spc="-10" dirty="0">
                <a:solidFill>
                  <a:srgbClr val="C00000"/>
                </a:solidFill>
                <a:latin typeface="Arial"/>
                <a:cs typeface="Arial"/>
              </a:rPr>
              <a:t>algorithm”</a:t>
            </a:r>
            <a:r>
              <a:rPr sz="4400" spc="-10" dirty="0">
                <a:latin typeface="Arial MT"/>
                <a:cs typeface="Arial MT"/>
              </a:rPr>
              <a:t>.</a:t>
            </a:r>
            <a:endParaRPr sz="44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8280" y="439102"/>
            <a:ext cx="94348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0245" marR="5080" indent="-3217545">
              <a:lnSpc>
                <a:spcPct val="100000"/>
              </a:lnSpc>
              <a:spcBef>
                <a:spcPts val="100"/>
              </a:spcBef>
            </a:pPr>
            <a:r>
              <a:rPr dirty="0"/>
              <a:t>Main</a:t>
            </a:r>
            <a:r>
              <a:rPr spc="-40" dirty="0"/>
              <a:t> </a:t>
            </a:r>
            <a:r>
              <a:rPr dirty="0"/>
              <a:t>Challenges</a:t>
            </a:r>
            <a:r>
              <a:rPr spc="-30" dirty="0"/>
              <a:t> </a:t>
            </a:r>
            <a:r>
              <a:rPr dirty="0"/>
              <a:t>of</a:t>
            </a:r>
            <a:r>
              <a:rPr spc="160" dirty="0"/>
              <a:t> </a:t>
            </a:r>
            <a:r>
              <a:rPr dirty="0"/>
              <a:t>Machine</a:t>
            </a:r>
            <a:r>
              <a:rPr spc="-35" dirty="0"/>
              <a:t> </a:t>
            </a:r>
            <a:r>
              <a:rPr spc="-10" dirty="0"/>
              <a:t>Learning </a:t>
            </a:r>
            <a:r>
              <a:rPr dirty="0">
                <a:solidFill>
                  <a:srgbClr val="C00000"/>
                </a:solidFill>
              </a:rPr>
              <a:t>1-</a:t>
            </a:r>
            <a:r>
              <a:rPr spc="-5" dirty="0">
                <a:solidFill>
                  <a:srgbClr val="C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Database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2861" y="1753555"/>
            <a:ext cx="6989100" cy="44937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1280" y="312102"/>
            <a:ext cx="94348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0245" marR="5080" indent="-3217545">
              <a:lnSpc>
                <a:spcPct val="100000"/>
              </a:lnSpc>
              <a:spcBef>
                <a:spcPts val="100"/>
              </a:spcBef>
            </a:pPr>
            <a:r>
              <a:rPr dirty="0"/>
              <a:t>Main</a:t>
            </a:r>
            <a:r>
              <a:rPr spc="-40" dirty="0"/>
              <a:t> </a:t>
            </a:r>
            <a:r>
              <a:rPr dirty="0"/>
              <a:t>Challenges</a:t>
            </a:r>
            <a:r>
              <a:rPr spc="-30" dirty="0"/>
              <a:t> </a:t>
            </a:r>
            <a:r>
              <a:rPr dirty="0"/>
              <a:t>of</a:t>
            </a:r>
            <a:r>
              <a:rPr spc="160" dirty="0"/>
              <a:t> </a:t>
            </a:r>
            <a:r>
              <a:rPr dirty="0"/>
              <a:t>Machine</a:t>
            </a:r>
            <a:r>
              <a:rPr spc="-35" dirty="0"/>
              <a:t> </a:t>
            </a:r>
            <a:r>
              <a:rPr spc="-10" dirty="0"/>
              <a:t>Learning </a:t>
            </a:r>
            <a:r>
              <a:rPr dirty="0">
                <a:solidFill>
                  <a:srgbClr val="C00000"/>
                </a:solidFill>
              </a:rPr>
              <a:t>1-</a:t>
            </a:r>
            <a:r>
              <a:rPr spc="-5" dirty="0">
                <a:solidFill>
                  <a:srgbClr val="C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Database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4864" y="1986280"/>
            <a:ext cx="10488930" cy="392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1-</a:t>
            </a:r>
            <a:r>
              <a:rPr sz="3200" b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Insufficient</a:t>
            </a:r>
            <a:r>
              <a:rPr sz="3200" b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Quantity</a:t>
            </a:r>
            <a:r>
              <a:rPr sz="3200" b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of</a:t>
            </a:r>
            <a:r>
              <a:rPr sz="3200" b="1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Arial"/>
                <a:cs typeface="Arial"/>
              </a:rPr>
              <a:t>Training</a:t>
            </a:r>
            <a:r>
              <a:rPr sz="3200" b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Data</a:t>
            </a:r>
            <a:r>
              <a:rPr sz="3200" b="1" spc="-50" dirty="0">
                <a:solidFill>
                  <a:srgbClr val="C00000"/>
                </a:solidFill>
                <a:latin typeface="Arial"/>
                <a:cs typeface="Arial"/>
              </a:rPr>
              <a:t> :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32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3200" spc="80" dirty="0">
                <a:latin typeface="Arial MT"/>
                <a:cs typeface="Arial MT"/>
              </a:rPr>
              <a:t>Machine</a:t>
            </a:r>
            <a:r>
              <a:rPr sz="3200" spc="195" dirty="0">
                <a:latin typeface="Arial MT"/>
                <a:cs typeface="Arial MT"/>
              </a:rPr>
              <a:t> </a:t>
            </a:r>
            <a:r>
              <a:rPr sz="3200" spc="80" dirty="0">
                <a:latin typeface="Arial MT"/>
                <a:cs typeface="Arial MT"/>
              </a:rPr>
              <a:t>Learning</a:t>
            </a:r>
            <a:r>
              <a:rPr sz="3200" spc="200" dirty="0">
                <a:latin typeface="Arial MT"/>
                <a:cs typeface="Arial MT"/>
              </a:rPr>
              <a:t> </a:t>
            </a:r>
            <a:r>
              <a:rPr sz="3200" spc="75" dirty="0">
                <a:latin typeface="Arial MT"/>
                <a:cs typeface="Arial MT"/>
              </a:rPr>
              <a:t>takes</a:t>
            </a:r>
            <a:r>
              <a:rPr sz="3200" spc="204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210" dirty="0">
                <a:latin typeface="Arial MT"/>
                <a:cs typeface="Arial MT"/>
              </a:rPr>
              <a:t> </a:t>
            </a:r>
            <a:r>
              <a:rPr sz="3200" spc="60" dirty="0">
                <a:latin typeface="Arial MT"/>
                <a:cs typeface="Arial MT"/>
              </a:rPr>
              <a:t>lot</a:t>
            </a:r>
            <a:r>
              <a:rPr sz="3200" spc="215" dirty="0">
                <a:latin typeface="Arial MT"/>
                <a:cs typeface="Arial MT"/>
              </a:rPr>
              <a:t> </a:t>
            </a:r>
            <a:r>
              <a:rPr sz="3200" spc="50" dirty="0">
                <a:latin typeface="Arial MT"/>
                <a:cs typeface="Arial MT"/>
              </a:rPr>
              <a:t>of</a:t>
            </a:r>
            <a:r>
              <a:rPr sz="3200" spc="215" dirty="0">
                <a:latin typeface="Arial MT"/>
                <a:cs typeface="Arial MT"/>
              </a:rPr>
              <a:t> </a:t>
            </a:r>
            <a:r>
              <a:rPr sz="3200" spc="75" dirty="0">
                <a:latin typeface="Arial MT"/>
                <a:cs typeface="Arial MT"/>
              </a:rPr>
              <a:t>data</a:t>
            </a:r>
            <a:r>
              <a:rPr sz="3200" spc="210" dirty="0">
                <a:latin typeface="Arial MT"/>
                <a:cs typeface="Arial MT"/>
              </a:rPr>
              <a:t> </a:t>
            </a:r>
            <a:r>
              <a:rPr sz="3200" spc="65" dirty="0">
                <a:latin typeface="Arial MT"/>
                <a:cs typeface="Arial MT"/>
              </a:rPr>
              <a:t>for</a:t>
            </a:r>
            <a:r>
              <a:rPr sz="3200" spc="210" dirty="0">
                <a:latin typeface="Arial MT"/>
                <a:cs typeface="Arial MT"/>
              </a:rPr>
              <a:t> </a:t>
            </a:r>
            <a:r>
              <a:rPr sz="3200" spc="75" dirty="0">
                <a:latin typeface="Arial MT"/>
                <a:cs typeface="Arial MT"/>
              </a:rPr>
              <a:t>most</a:t>
            </a:r>
            <a:r>
              <a:rPr sz="3200" spc="215" dirty="0">
                <a:latin typeface="Arial MT"/>
                <a:cs typeface="Arial MT"/>
              </a:rPr>
              <a:t> </a:t>
            </a:r>
            <a:r>
              <a:rPr sz="3200" spc="70" dirty="0">
                <a:latin typeface="Arial MT"/>
                <a:cs typeface="Arial MT"/>
              </a:rPr>
              <a:t>Machine </a:t>
            </a:r>
            <a:r>
              <a:rPr sz="3200" dirty="0">
                <a:latin typeface="Arial MT"/>
                <a:cs typeface="Arial MT"/>
              </a:rPr>
              <a:t>Learning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algorithms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to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work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properly.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Even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for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very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simple </a:t>
            </a:r>
            <a:r>
              <a:rPr sz="3200" dirty="0">
                <a:latin typeface="Arial MT"/>
                <a:cs typeface="Arial MT"/>
              </a:rPr>
              <a:t>problems</a:t>
            </a:r>
            <a:r>
              <a:rPr sz="3200" spc="2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you</a:t>
            </a:r>
            <a:r>
              <a:rPr sz="3200" spc="229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typically</a:t>
            </a:r>
            <a:r>
              <a:rPr sz="3200" spc="2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need</a:t>
            </a:r>
            <a:r>
              <a:rPr sz="3200" spc="229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thousands</a:t>
            </a:r>
            <a:r>
              <a:rPr sz="3200" spc="2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of</a:t>
            </a:r>
            <a:r>
              <a:rPr sz="3200" spc="2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examples,</a:t>
            </a:r>
            <a:r>
              <a:rPr sz="3200" spc="245" dirty="0">
                <a:latin typeface="Arial MT"/>
                <a:cs typeface="Arial MT"/>
              </a:rPr>
              <a:t> </a:t>
            </a:r>
            <a:r>
              <a:rPr sz="3200" spc="-25" dirty="0">
                <a:latin typeface="Arial MT"/>
                <a:cs typeface="Arial MT"/>
              </a:rPr>
              <a:t>and </a:t>
            </a:r>
            <a:r>
              <a:rPr sz="3200" spc="229" dirty="0">
                <a:latin typeface="Arial MT"/>
                <a:cs typeface="Arial MT"/>
              </a:rPr>
              <a:t>for</a:t>
            </a:r>
            <a:r>
              <a:rPr sz="3200" spc="705" dirty="0">
                <a:latin typeface="Arial MT"/>
                <a:cs typeface="Arial MT"/>
              </a:rPr>
              <a:t> </a:t>
            </a:r>
            <a:r>
              <a:rPr sz="3200" spc="295" dirty="0">
                <a:latin typeface="Arial MT"/>
                <a:cs typeface="Arial MT"/>
              </a:rPr>
              <a:t>complex</a:t>
            </a:r>
            <a:r>
              <a:rPr sz="3200" spc="710" dirty="0">
                <a:latin typeface="Arial MT"/>
                <a:cs typeface="Arial MT"/>
              </a:rPr>
              <a:t> </a:t>
            </a:r>
            <a:r>
              <a:rPr sz="3200" spc="305" dirty="0">
                <a:latin typeface="Arial MT"/>
                <a:cs typeface="Arial MT"/>
              </a:rPr>
              <a:t>problems</a:t>
            </a:r>
            <a:r>
              <a:rPr sz="3200" spc="710" dirty="0">
                <a:latin typeface="Arial MT"/>
                <a:cs typeface="Arial MT"/>
              </a:rPr>
              <a:t> </a:t>
            </a:r>
            <a:r>
              <a:rPr sz="3200" spc="260" dirty="0">
                <a:latin typeface="Arial MT"/>
                <a:cs typeface="Arial MT"/>
              </a:rPr>
              <a:t>such</a:t>
            </a:r>
            <a:r>
              <a:rPr sz="3200" spc="705" dirty="0">
                <a:latin typeface="Arial MT"/>
                <a:cs typeface="Arial MT"/>
              </a:rPr>
              <a:t> </a:t>
            </a:r>
            <a:r>
              <a:rPr sz="3200" spc="175" dirty="0">
                <a:latin typeface="Arial MT"/>
                <a:cs typeface="Arial MT"/>
              </a:rPr>
              <a:t>as</a:t>
            </a:r>
            <a:r>
              <a:rPr sz="3200" spc="710" dirty="0">
                <a:latin typeface="Arial MT"/>
                <a:cs typeface="Arial MT"/>
              </a:rPr>
              <a:t> </a:t>
            </a:r>
            <a:r>
              <a:rPr sz="3200" spc="280" dirty="0">
                <a:latin typeface="Arial MT"/>
                <a:cs typeface="Arial MT"/>
              </a:rPr>
              <a:t>image</a:t>
            </a:r>
            <a:r>
              <a:rPr sz="3200" spc="720" dirty="0">
                <a:latin typeface="Arial MT"/>
                <a:cs typeface="Arial MT"/>
              </a:rPr>
              <a:t> </a:t>
            </a:r>
            <a:r>
              <a:rPr sz="3200" spc="175" dirty="0">
                <a:latin typeface="Arial MT"/>
                <a:cs typeface="Arial MT"/>
              </a:rPr>
              <a:t>or</a:t>
            </a:r>
            <a:r>
              <a:rPr sz="3200" spc="715" dirty="0">
                <a:latin typeface="Arial MT"/>
                <a:cs typeface="Arial MT"/>
              </a:rPr>
              <a:t> </a:t>
            </a:r>
            <a:r>
              <a:rPr sz="3200" spc="285" dirty="0">
                <a:latin typeface="Arial MT"/>
                <a:cs typeface="Arial MT"/>
              </a:rPr>
              <a:t>speech </a:t>
            </a:r>
            <a:r>
              <a:rPr sz="3200" spc="75" dirty="0">
                <a:latin typeface="Arial MT"/>
                <a:cs typeface="Arial MT"/>
              </a:rPr>
              <a:t>recognition</a:t>
            </a:r>
            <a:r>
              <a:rPr sz="3200" spc="190" dirty="0">
                <a:latin typeface="Arial MT"/>
                <a:cs typeface="Arial MT"/>
              </a:rPr>
              <a:t> </a:t>
            </a:r>
            <a:r>
              <a:rPr sz="3200" spc="55" dirty="0">
                <a:latin typeface="Arial MT"/>
                <a:cs typeface="Arial MT"/>
              </a:rPr>
              <a:t>you</a:t>
            </a:r>
            <a:r>
              <a:rPr sz="3200" spc="195" dirty="0">
                <a:latin typeface="Arial MT"/>
                <a:cs typeface="Arial MT"/>
              </a:rPr>
              <a:t> </a:t>
            </a:r>
            <a:r>
              <a:rPr sz="3200" spc="55" dirty="0">
                <a:latin typeface="Arial MT"/>
                <a:cs typeface="Arial MT"/>
              </a:rPr>
              <a:t>may</a:t>
            </a:r>
            <a:r>
              <a:rPr sz="3200" spc="195" dirty="0">
                <a:latin typeface="Arial MT"/>
                <a:cs typeface="Arial MT"/>
              </a:rPr>
              <a:t> </a:t>
            </a:r>
            <a:r>
              <a:rPr sz="3200" spc="65" dirty="0">
                <a:latin typeface="Arial MT"/>
                <a:cs typeface="Arial MT"/>
              </a:rPr>
              <a:t>need</a:t>
            </a:r>
            <a:r>
              <a:rPr sz="3200" spc="204" dirty="0">
                <a:latin typeface="Arial MT"/>
                <a:cs typeface="Arial MT"/>
              </a:rPr>
              <a:t> </a:t>
            </a:r>
            <a:r>
              <a:rPr sz="3200" spc="75" dirty="0">
                <a:latin typeface="Arial MT"/>
                <a:cs typeface="Arial MT"/>
              </a:rPr>
              <a:t>millions</a:t>
            </a:r>
            <a:r>
              <a:rPr sz="3200" spc="204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of</a:t>
            </a:r>
            <a:r>
              <a:rPr sz="3200" spc="210" dirty="0">
                <a:latin typeface="Arial MT"/>
                <a:cs typeface="Arial MT"/>
              </a:rPr>
              <a:t> </a:t>
            </a:r>
            <a:r>
              <a:rPr sz="3200" spc="75" dirty="0">
                <a:latin typeface="Arial MT"/>
                <a:cs typeface="Arial MT"/>
              </a:rPr>
              <a:t>examples</a:t>
            </a:r>
            <a:r>
              <a:rPr sz="3200" spc="204" dirty="0">
                <a:latin typeface="Arial MT"/>
                <a:cs typeface="Arial MT"/>
              </a:rPr>
              <a:t> </a:t>
            </a:r>
            <a:r>
              <a:rPr sz="3200" spc="65" dirty="0">
                <a:latin typeface="Arial MT"/>
                <a:cs typeface="Arial MT"/>
              </a:rPr>
              <a:t>(unless </a:t>
            </a:r>
            <a:r>
              <a:rPr sz="3200" dirty="0">
                <a:latin typeface="Arial MT"/>
                <a:cs typeface="Arial MT"/>
              </a:rPr>
              <a:t>you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can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reuse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parts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of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an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existing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model).</a:t>
            </a:r>
            <a:endParaRPr sz="32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625" y="344805"/>
            <a:ext cx="83261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What</a:t>
            </a:r>
            <a:r>
              <a:rPr sz="4400" spc="-10" dirty="0"/>
              <a:t> </a:t>
            </a:r>
            <a:r>
              <a:rPr sz="4400" dirty="0"/>
              <a:t>Is Machine</a:t>
            </a:r>
            <a:r>
              <a:rPr sz="4400" spc="-5" dirty="0"/>
              <a:t> </a:t>
            </a:r>
            <a:r>
              <a:rPr sz="4400" spc="-10" dirty="0"/>
              <a:t>Learning?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77215" y="1236980"/>
            <a:ext cx="7625080" cy="42722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540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66700" algn="l"/>
              </a:tabLst>
            </a:pPr>
            <a:r>
              <a:rPr sz="3200" b="1" dirty="0">
                <a:solidFill>
                  <a:srgbClr val="404040"/>
                </a:solidFill>
                <a:latin typeface="Arial"/>
                <a:cs typeface="Arial"/>
              </a:rPr>
              <a:t>Machine</a:t>
            </a:r>
            <a:r>
              <a:rPr sz="3200" b="1" spc="1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404040"/>
                </a:solidFill>
                <a:latin typeface="Arial"/>
                <a:cs typeface="Arial"/>
              </a:rPr>
              <a:t>Learning</a:t>
            </a:r>
            <a:r>
              <a:rPr sz="3200" b="1" spc="1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404040"/>
                </a:solidFill>
                <a:latin typeface="Arial"/>
                <a:cs typeface="Arial"/>
              </a:rPr>
              <a:t>is</a:t>
            </a:r>
            <a:r>
              <a:rPr sz="3200" b="1" spc="1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sz="3200" b="1" spc="1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404040"/>
                </a:solidFill>
                <a:latin typeface="Arial"/>
                <a:cs typeface="Arial"/>
              </a:rPr>
              <a:t>science</a:t>
            </a:r>
            <a:r>
              <a:rPr sz="3200" b="1" spc="1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-20" dirty="0">
                <a:solidFill>
                  <a:srgbClr val="404040"/>
                </a:solidFill>
                <a:latin typeface="Arial"/>
                <a:cs typeface="Arial"/>
              </a:rPr>
              <a:t>(and </a:t>
            </a:r>
            <a:r>
              <a:rPr sz="3200" b="1" spc="165" dirty="0">
                <a:solidFill>
                  <a:srgbClr val="404040"/>
                </a:solidFill>
                <a:latin typeface="Arial"/>
                <a:cs typeface="Arial"/>
              </a:rPr>
              <a:t>art)</a:t>
            </a:r>
            <a:r>
              <a:rPr sz="3200" b="1" spc="484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114" dirty="0">
                <a:solidFill>
                  <a:srgbClr val="404040"/>
                </a:solidFill>
                <a:latin typeface="Arial"/>
                <a:cs typeface="Arial"/>
              </a:rPr>
              <a:t>of</a:t>
            </a:r>
            <a:r>
              <a:rPr sz="3200" b="1" spc="484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200" dirty="0">
                <a:solidFill>
                  <a:srgbClr val="404040"/>
                </a:solidFill>
                <a:latin typeface="Arial"/>
                <a:cs typeface="Arial"/>
              </a:rPr>
              <a:t>programming</a:t>
            </a:r>
            <a:r>
              <a:rPr sz="3200" b="1" spc="49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200" dirty="0">
                <a:solidFill>
                  <a:srgbClr val="404040"/>
                </a:solidFill>
                <a:latin typeface="Arial"/>
                <a:cs typeface="Arial"/>
              </a:rPr>
              <a:t>computers</a:t>
            </a:r>
            <a:r>
              <a:rPr sz="3200" b="1" spc="49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90" dirty="0">
                <a:solidFill>
                  <a:srgbClr val="404040"/>
                </a:solidFill>
                <a:latin typeface="Arial"/>
                <a:cs typeface="Arial"/>
              </a:rPr>
              <a:t>so </a:t>
            </a:r>
            <a:r>
              <a:rPr sz="3200" b="1" dirty="0">
                <a:solidFill>
                  <a:srgbClr val="404040"/>
                </a:solidFill>
                <a:latin typeface="Arial"/>
                <a:cs typeface="Arial"/>
              </a:rPr>
              <a:t>they</a:t>
            </a:r>
            <a:r>
              <a:rPr sz="3200" b="1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404040"/>
                </a:solidFill>
                <a:latin typeface="Arial"/>
                <a:cs typeface="Arial"/>
              </a:rPr>
              <a:t>can</a:t>
            </a:r>
            <a:r>
              <a:rPr sz="3200" b="1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404040"/>
                </a:solidFill>
                <a:latin typeface="Arial"/>
                <a:cs typeface="Arial"/>
              </a:rPr>
              <a:t>learn</a:t>
            </a:r>
            <a:r>
              <a:rPr sz="3200" b="1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404040"/>
                </a:solidFill>
                <a:latin typeface="Arial"/>
                <a:cs typeface="Arial"/>
              </a:rPr>
              <a:t>from</a:t>
            </a:r>
            <a:r>
              <a:rPr sz="3200" b="1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404040"/>
                </a:solidFill>
                <a:latin typeface="Arial"/>
                <a:cs typeface="Arial"/>
              </a:rPr>
              <a:t>data.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40"/>
              </a:spcBef>
              <a:buClr>
                <a:srgbClr val="404040"/>
              </a:buClr>
              <a:buFont typeface="Arial MT"/>
              <a:buChar char="•"/>
            </a:pPr>
            <a:endParaRPr sz="3200" dirty="0">
              <a:latin typeface="Arial"/>
              <a:cs typeface="Arial"/>
            </a:endParaRPr>
          </a:p>
          <a:p>
            <a:pPr marL="12700" marR="157480" indent="254000" algn="just">
              <a:lnSpc>
                <a:spcPct val="99500"/>
              </a:lnSpc>
              <a:spcBef>
                <a:spcPts val="5"/>
              </a:spcBef>
              <a:buFont typeface="Arial MT"/>
              <a:buChar char="•"/>
              <a:tabLst>
                <a:tab pos="266700" algn="l"/>
              </a:tabLst>
            </a:pPr>
            <a:r>
              <a:rPr sz="3200" b="1" spc="235" dirty="0">
                <a:solidFill>
                  <a:srgbClr val="404040"/>
                </a:solidFill>
                <a:latin typeface="Arial"/>
                <a:cs typeface="Arial"/>
              </a:rPr>
              <a:t>Machine</a:t>
            </a:r>
            <a:r>
              <a:rPr sz="3200" b="1" spc="5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240" dirty="0">
                <a:solidFill>
                  <a:srgbClr val="404040"/>
                </a:solidFill>
                <a:latin typeface="Arial"/>
                <a:cs typeface="Arial"/>
              </a:rPr>
              <a:t>Learning</a:t>
            </a:r>
            <a:r>
              <a:rPr sz="3200" b="1" spc="57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140" dirty="0">
                <a:solidFill>
                  <a:srgbClr val="404040"/>
                </a:solidFill>
                <a:latin typeface="Arial"/>
                <a:cs typeface="Arial"/>
              </a:rPr>
              <a:t>is</a:t>
            </a:r>
            <a:r>
              <a:rPr sz="3200" b="1" spc="57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185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sz="3200" b="1" spc="57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220" dirty="0">
                <a:solidFill>
                  <a:srgbClr val="404040"/>
                </a:solidFill>
                <a:latin typeface="Arial"/>
                <a:cs typeface="Arial"/>
              </a:rPr>
              <a:t>field</a:t>
            </a:r>
            <a:r>
              <a:rPr sz="3200" b="1" spc="57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114" dirty="0">
                <a:solidFill>
                  <a:srgbClr val="404040"/>
                </a:solidFill>
                <a:latin typeface="Arial"/>
                <a:cs typeface="Arial"/>
              </a:rPr>
              <a:t>of </a:t>
            </a:r>
            <a:r>
              <a:rPr sz="3200" b="1" dirty="0">
                <a:solidFill>
                  <a:srgbClr val="404040"/>
                </a:solidFill>
                <a:latin typeface="Arial"/>
                <a:cs typeface="Arial"/>
              </a:rPr>
              <a:t>study</a:t>
            </a:r>
            <a:r>
              <a:rPr sz="3200" b="1" spc="1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404040"/>
                </a:solidFill>
                <a:latin typeface="Arial"/>
                <a:cs typeface="Arial"/>
              </a:rPr>
              <a:t>that</a:t>
            </a:r>
            <a:r>
              <a:rPr sz="3200" b="1" spc="1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404040"/>
                </a:solidFill>
                <a:latin typeface="Arial"/>
                <a:cs typeface="Arial"/>
              </a:rPr>
              <a:t>gives</a:t>
            </a:r>
            <a:r>
              <a:rPr sz="3200" b="1" spc="1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404040"/>
                </a:solidFill>
                <a:latin typeface="Arial"/>
                <a:cs typeface="Arial"/>
              </a:rPr>
              <a:t>computers</a:t>
            </a:r>
            <a:r>
              <a:rPr sz="3200" b="1" spc="17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sz="3200" b="1" spc="1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404040"/>
                </a:solidFill>
                <a:latin typeface="Arial"/>
                <a:cs typeface="Arial"/>
              </a:rPr>
              <a:t>ability </a:t>
            </a:r>
            <a:r>
              <a:rPr sz="3200" b="1" spc="165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sz="3200" b="1" spc="67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260" dirty="0">
                <a:solidFill>
                  <a:srgbClr val="404040"/>
                </a:solidFill>
                <a:latin typeface="Arial"/>
                <a:cs typeface="Arial"/>
              </a:rPr>
              <a:t>learn</a:t>
            </a:r>
            <a:r>
              <a:rPr sz="3200" b="1" spc="67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280" dirty="0">
                <a:solidFill>
                  <a:srgbClr val="404040"/>
                </a:solidFill>
                <a:latin typeface="Arial"/>
                <a:cs typeface="Arial"/>
              </a:rPr>
              <a:t>without</a:t>
            </a:r>
            <a:r>
              <a:rPr sz="3200" b="1" spc="67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265" dirty="0">
                <a:solidFill>
                  <a:srgbClr val="404040"/>
                </a:solidFill>
                <a:latin typeface="Arial"/>
                <a:cs typeface="Arial"/>
              </a:rPr>
              <a:t>being</a:t>
            </a:r>
            <a:r>
              <a:rPr sz="3200" b="1" spc="68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290" dirty="0">
                <a:solidFill>
                  <a:srgbClr val="404040"/>
                </a:solidFill>
                <a:latin typeface="Arial"/>
                <a:cs typeface="Arial"/>
              </a:rPr>
              <a:t>explicitly </a:t>
            </a:r>
            <a:r>
              <a:rPr sz="3200" b="1" dirty="0">
                <a:solidFill>
                  <a:srgbClr val="404040"/>
                </a:solidFill>
                <a:latin typeface="Arial"/>
                <a:cs typeface="Arial"/>
              </a:rPr>
              <a:t>programmed.</a:t>
            </a:r>
            <a:r>
              <a:rPr sz="3200" b="1" spc="-8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200" b="1" spc="204" dirty="0">
                <a:solidFill>
                  <a:srgbClr val="404040"/>
                </a:solidFill>
                <a:latin typeface="Georgia"/>
                <a:cs typeface="Georgia"/>
              </a:rPr>
              <a:t>—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Arthur</a:t>
            </a:r>
            <a:r>
              <a:rPr sz="3200" b="1" spc="-8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Samuel,</a:t>
            </a:r>
            <a:r>
              <a:rPr sz="3200" b="1" spc="-8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20" dirty="0">
                <a:solidFill>
                  <a:srgbClr val="C00000"/>
                </a:solidFill>
                <a:latin typeface="Arial"/>
                <a:cs typeface="Arial"/>
              </a:rPr>
              <a:t>1959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47087" y="1087056"/>
            <a:ext cx="3844226" cy="44838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1280" y="312102"/>
            <a:ext cx="94348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0245" marR="5080" indent="-3217545">
              <a:lnSpc>
                <a:spcPct val="100000"/>
              </a:lnSpc>
              <a:spcBef>
                <a:spcPts val="100"/>
              </a:spcBef>
            </a:pPr>
            <a:r>
              <a:rPr dirty="0"/>
              <a:t>Main</a:t>
            </a:r>
            <a:r>
              <a:rPr spc="-40" dirty="0"/>
              <a:t> </a:t>
            </a:r>
            <a:r>
              <a:rPr dirty="0"/>
              <a:t>Challenges</a:t>
            </a:r>
            <a:r>
              <a:rPr spc="-30" dirty="0"/>
              <a:t> </a:t>
            </a:r>
            <a:r>
              <a:rPr dirty="0"/>
              <a:t>of</a:t>
            </a:r>
            <a:r>
              <a:rPr spc="160" dirty="0"/>
              <a:t> </a:t>
            </a:r>
            <a:r>
              <a:rPr dirty="0"/>
              <a:t>Machine</a:t>
            </a:r>
            <a:r>
              <a:rPr spc="-35" dirty="0"/>
              <a:t> </a:t>
            </a:r>
            <a:r>
              <a:rPr spc="-10" dirty="0"/>
              <a:t>Learning </a:t>
            </a:r>
            <a:r>
              <a:rPr dirty="0">
                <a:solidFill>
                  <a:srgbClr val="C00000"/>
                </a:solidFill>
              </a:rPr>
              <a:t>1-</a:t>
            </a:r>
            <a:r>
              <a:rPr spc="-5" dirty="0">
                <a:solidFill>
                  <a:srgbClr val="C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Database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3090" y="1494789"/>
            <a:ext cx="10951845" cy="1917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2)</a:t>
            </a:r>
            <a:r>
              <a:rPr sz="2800" b="1" spc="-1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C00000"/>
                </a:solidFill>
                <a:latin typeface="Arial"/>
                <a:cs typeface="Arial"/>
              </a:rPr>
              <a:t>Non-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representative</a:t>
            </a:r>
            <a:r>
              <a:rPr sz="2800" b="1" spc="-1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Arial"/>
                <a:cs typeface="Arial"/>
              </a:rPr>
              <a:t>Training</a:t>
            </a:r>
            <a:r>
              <a:rPr sz="2800" b="1" spc="-1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Arial"/>
                <a:cs typeface="Arial"/>
              </a:rPr>
              <a:t>Data:</a:t>
            </a:r>
            <a:endParaRPr sz="28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2905"/>
              </a:spcBef>
            </a:pPr>
            <a:r>
              <a:rPr sz="2400" dirty="0">
                <a:latin typeface="Arial MT"/>
                <a:cs typeface="Arial MT"/>
              </a:rPr>
              <a:t>In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order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generalize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well,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it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crucial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your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training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data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representative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of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new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cases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you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want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generalize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to.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This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true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whether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you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use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instance- </a:t>
            </a:r>
            <a:r>
              <a:rPr sz="2400" dirty="0">
                <a:latin typeface="Arial MT"/>
                <a:cs typeface="Arial MT"/>
              </a:rPr>
              <a:t>based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learning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model-</a:t>
            </a:r>
            <a:r>
              <a:rPr sz="2400" dirty="0">
                <a:latin typeface="Arial MT"/>
                <a:cs typeface="Arial MT"/>
              </a:rPr>
              <a:t>based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learning.</a:t>
            </a:r>
            <a:endParaRPr sz="24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9444" y="3445764"/>
            <a:ext cx="7315956" cy="29281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1280" y="312102"/>
            <a:ext cx="94348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0245" marR="5080" indent="-3217545">
              <a:lnSpc>
                <a:spcPct val="100000"/>
              </a:lnSpc>
              <a:spcBef>
                <a:spcPts val="100"/>
              </a:spcBef>
            </a:pPr>
            <a:r>
              <a:rPr dirty="0"/>
              <a:t>Main</a:t>
            </a:r>
            <a:r>
              <a:rPr spc="-40" dirty="0"/>
              <a:t> </a:t>
            </a:r>
            <a:r>
              <a:rPr dirty="0"/>
              <a:t>Challenges</a:t>
            </a:r>
            <a:r>
              <a:rPr spc="-30" dirty="0"/>
              <a:t> </a:t>
            </a:r>
            <a:r>
              <a:rPr dirty="0"/>
              <a:t>of</a:t>
            </a:r>
            <a:r>
              <a:rPr spc="160" dirty="0"/>
              <a:t> </a:t>
            </a:r>
            <a:r>
              <a:rPr dirty="0"/>
              <a:t>Machine</a:t>
            </a:r>
            <a:r>
              <a:rPr spc="-35" dirty="0"/>
              <a:t> </a:t>
            </a:r>
            <a:r>
              <a:rPr spc="-10" dirty="0"/>
              <a:t>Learning </a:t>
            </a:r>
            <a:r>
              <a:rPr dirty="0">
                <a:solidFill>
                  <a:srgbClr val="C00000"/>
                </a:solidFill>
              </a:rPr>
              <a:t>1-</a:t>
            </a:r>
            <a:r>
              <a:rPr spc="-5" dirty="0">
                <a:solidFill>
                  <a:srgbClr val="C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Database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3090" y="1489392"/>
            <a:ext cx="10953115" cy="46628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3)</a:t>
            </a:r>
            <a:r>
              <a:rPr sz="32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Arial"/>
                <a:cs typeface="Arial"/>
              </a:rPr>
              <a:t>Poor-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Quality</a:t>
            </a:r>
            <a:r>
              <a:rPr sz="32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Arial"/>
                <a:cs typeface="Arial"/>
              </a:rPr>
              <a:t>Data:</a:t>
            </a:r>
            <a:endParaRPr sz="32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2465"/>
              </a:spcBef>
            </a:pPr>
            <a:r>
              <a:rPr sz="2000" spc="85" dirty="0">
                <a:latin typeface="Arial MT"/>
                <a:cs typeface="Arial MT"/>
              </a:rPr>
              <a:t>If</a:t>
            </a:r>
            <a:r>
              <a:rPr sz="2000" spc="330" dirty="0">
                <a:latin typeface="Arial MT"/>
                <a:cs typeface="Arial MT"/>
              </a:rPr>
              <a:t> </a:t>
            </a:r>
            <a:r>
              <a:rPr sz="2000" spc="165" dirty="0">
                <a:latin typeface="Arial MT"/>
                <a:cs typeface="Arial MT"/>
              </a:rPr>
              <a:t>y</a:t>
            </a:r>
            <a:r>
              <a:rPr sz="2000" spc="160" dirty="0">
                <a:latin typeface="Arial MT"/>
                <a:cs typeface="Arial MT"/>
              </a:rPr>
              <a:t>ou</a:t>
            </a:r>
            <a:r>
              <a:rPr sz="2000" dirty="0">
                <a:latin typeface="Arial MT"/>
                <a:cs typeface="Arial MT"/>
              </a:rPr>
              <a:t>r</a:t>
            </a:r>
            <a:r>
              <a:rPr sz="2000" spc="330" dirty="0">
                <a:latin typeface="Arial MT"/>
                <a:cs typeface="Arial MT"/>
              </a:rPr>
              <a:t> </a:t>
            </a:r>
            <a:r>
              <a:rPr sz="2000" spc="140" dirty="0">
                <a:latin typeface="Arial MT"/>
                <a:cs typeface="Arial MT"/>
              </a:rPr>
              <a:t>training</a:t>
            </a:r>
            <a:r>
              <a:rPr sz="2000" spc="325" dirty="0">
                <a:latin typeface="Arial MT"/>
                <a:cs typeface="Arial MT"/>
              </a:rPr>
              <a:t> </a:t>
            </a:r>
            <a:r>
              <a:rPr sz="2000" spc="120" dirty="0">
                <a:latin typeface="Arial MT"/>
                <a:cs typeface="Arial MT"/>
              </a:rPr>
              <a:t>data</a:t>
            </a:r>
            <a:r>
              <a:rPr sz="2000" spc="325" dirty="0">
                <a:latin typeface="Arial MT"/>
                <a:cs typeface="Arial MT"/>
              </a:rPr>
              <a:t> </a:t>
            </a:r>
            <a:r>
              <a:rPr sz="2000" spc="75" dirty="0">
                <a:latin typeface="Arial MT"/>
                <a:cs typeface="Arial MT"/>
              </a:rPr>
              <a:t>is</a:t>
            </a:r>
            <a:r>
              <a:rPr sz="2000" spc="330" dirty="0">
                <a:latin typeface="Arial MT"/>
                <a:cs typeface="Arial MT"/>
              </a:rPr>
              <a:t> </a:t>
            </a:r>
            <a:r>
              <a:rPr sz="2000" spc="114" dirty="0">
                <a:latin typeface="Arial MT"/>
                <a:cs typeface="Arial MT"/>
              </a:rPr>
              <a:t>full</a:t>
            </a:r>
            <a:r>
              <a:rPr sz="2000" spc="330" dirty="0">
                <a:latin typeface="Arial MT"/>
                <a:cs typeface="Arial MT"/>
              </a:rPr>
              <a:t> </a:t>
            </a:r>
            <a:r>
              <a:rPr sz="2000" spc="80" dirty="0">
                <a:latin typeface="Arial MT"/>
                <a:cs typeface="Arial MT"/>
              </a:rPr>
              <a:t>of</a:t>
            </a:r>
            <a:r>
              <a:rPr sz="2000" spc="330" dirty="0">
                <a:latin typeface="Arial MT"/>
                <a:cs typeface="Arial MT"/>
              </a:rPr>
              <a:t> </a:t>
            </a:r>
            <a:r>
              <a:rPr sz="2000" spc="145" dirty="0">
                <a:latin typeface="Arial MT"/>
                <a:cs typeface="Arial MT"/>
              </a:rPr>
              <a:t>errors,</a:t>
            </a:r>
            <a:r>
              <a:rPr sz="2000" spc="340" dirty="0">
                <a:latin typeface="Arial MT"/>
                <a:cs typeface="Arial MT"/>
              </a:rPr>
              <a:t> </a:t>
            </a:r>
            <a:r>
              <a:rPr sz="2000" spc="145" dirty="0">
                <a:latin typeface="Arial MT"/>
                <a:cs typeface="Arial MT"/>
              </a:rPr>
              <a:t>outliers,</a:t>
            </a:r>
            <a:r>
              <a:rPr sz="2000" spc="340" dirty="0">
                <a:latin typeface="Arial MT"/>
                <a:cs typeface="Arial MT"/>
              </a:rPr>
              <a:t> </a:t>
            </a:r>
            <a:r>
              <a:rPr sz="2000" spc="165" dirty="0">
                <a:latin typeface="Arial MT"/>
                <a:cs typeface="Arial MT"/>
              </a:rPr>
              <a:t>an</a:t>
            </a:r>
            <a:r>
              <a:rPr sz="2000" dirty="0">
                <a:latin typeface="Arial MT"/>
                <a:cs typeface="Arial MT"/>
              </a:rPr>
              <a:t>d</a:t>
            </a:r>
            <a:r>
              <a:rPr sz="2000" spc="335" dirty="0">
                <a:latin typeface="Arial MT"/>
                <a:cs typeface="Arial MT"/>
              </a:rPr>
              <a:t> </a:t>
            </a:r>
            <a:r>
              <a:rPr sz="2000" spc="130" dirty="0">
                <a:latin typeface="Arial MT"/>
                <a:cs typeface="Arial MT"/>
              </a:rPr>
              <a:t>noise</a:t>
            </a:r>
            <a:r>
              <a:rPr sz="2000" spc="3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</a:t>
            </a:r>
            <a:r>
              <a:rPr sz="2000" spc="-385" dirty="0">
                <a:latin typeface="Arial MT"/>
                <a:cs typeface="Arial MT"/>
              </a:rPr>
              <a:t> </a:t>
            </a:r>
            <a:r>
              <a:rPr sz="2000" spc="135" dirty="0">
                <a:latin typeface="Arial MT"/>
                <a:cs typeface="Arial MT"/>
              </a:rPr>
              <a:t>e.g.,</a:t>
            </a:r>
            <a:r>
              <a:rPr sz="2000" spc="340" dirty="0">
                <a:latin typeface="Arial MT"/>
                <a:cs typeface="Arial MT"/>
              </a:rPr>
              <a:t> </a:t>
            </a:r>
            <a:r>
              <a:rPr sz="2000" b="1" spc="105" dirty="0">
                <a:solidFill>
                  <a:srgbClr val="1D41D4"/>
                </a:solidFill>
                <a:latin typeface="Arial"/>
                <a:cs typeface="Arial"/>
              </a:rPr>
              <a:t>due</a:t>
            </a:r>
            <a:r>
              <a:rPr sz="2000" b="1" spc="33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000" b="1" spc="75" dirty="0">
                <a:solidFill>
                  <a:srgbClr val="1D41D4"/>
                </a:solidFill>
                <a:latin typeface="Arial"/>
                <a:cs typeface="Arial"/>
              </a:rPr>
              <a:t>to</a:t>
            </a:r>
            <a:r>
              <a:rPr sz="2000" b="1" spc="33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000" b="1" spc="114" dirty="0">
                <a:solidFill>
                  <a:srgbClr val="1D41D4"/>
                </a:solidFill>
                <a:latin typeface="Arial"/>
                <a:cs typeface="Arial"/>
              </a:rPr>
              <a:t>poor</a:t>
            </a:r>
            <a:r>
              <a:rPr sz="2000" b="1" spc="34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000" b="1" spc="140" dirty="0">
                <a:solidFill>
                  <a:srgbClr val="1D41D4"/>
                </a:solidFill>
                <a:latin typeface="Arial"/>
                <a:cs typeface="Arial"/>
              </a:rPr>
              <a:t>quality</a:t>
            </a:r>
            <a:r>
              <a:rPr sz="2000" b="1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1D41D4"/>
                </a:solidFill>
                <a:latin typeface="Arial"/>
                <a:cs typeface="Arial"/>
              </a:rPr>
              <a:t>measurements</a:t>
            </a:r>
            <a:r>
              <a:rPr sz="2000" spc="15" dirty="0">
                <a:latin typeface="Arial MT"/>
                <a:cs typeface="Arial MT"/>
              </a:rPr>
              <a:t>),</a:t>
            </a:r>
            <a:r>
              <a:rPr sz="2000" spc="45" dirty="0">
                <a:latin typeface="Arial MT"/>
                <a:cs typeface="Arial MT"/>
              </a:rPr>
              <a:t> </a:t>
            </a:r>
            <a:r>
              <a:rPr sz="2000" spc="5" dirty="0">
                <a:latin typeface="Arial MT"/>
                <a:cs typeface="Arial MT"/>
              </a:rPr>
              <a:t>it</a:t>
            </a:r>
            <a:r>
              <a:rPr sz="2000" spc="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will</a:t>
            </a:r>
            <a:r>
              <a:rPr sz="2000" spc="45" dirty="0">
                <a:latin typeface="Arial MT"/>
                <a:cs typeface="Arial MT"/>
              </a:rPr>
              <a:t> </a:t>
            </a:r>
            <a:r>
              <a:rPr sz="2000" spc="15" dirty="0">
                <a:latin typeface="Arial MT"/>
                <a:cs typeface="Arial MT"/>
              </a:rPr>
              <a:t>ma</a:t>
            </a:r>
            <a:r>
              <a:rPr sz="2000" spc="20" dirty="0">
                <a:latin typeface="Arial MT"/>
                <a:cs typeface="Arial MT"/>
              </a:rPr>
              <a:t>k</a:t>
            </a:r>
            <a:r>
              <a:rPr sz="2000" dirty="0">
                <a:latin typeface="Arial MT"/>
                <a:cs typeface="Arial MT"/>
              </a:rPr>
              <a:t>e</a:t>
            </a:r>
            <a:r>
              <a:rPr sz="2000" spc="40" dirty="0">
                <a:latin typeface="Arial MT"/>
                <a:cs typeface="Arial MT"/>
              </a:rPr>
              <a:t> </a:t>
            </a:r>
            <a:r>
              <a:rPr sz="2000" spc="5" dirty="0">
                <a:latin typeface="Arial MT"/>
                <a:cs typeface="Arial MT"/>
              </a:rPr>
              <a:t>it</a:t>
            </a:r>
            <a:r>
              <a:rPr sz="2000" spc="45" dirty="0">
                <a:latin typeface="Arial MT"/>
                <a:cs typeface="Arial MT"/>
              </a:rPr>
              <a:t> </a:t>
            </a:r>
            <a:r>
              <a:rPr sz="2000" spc="15" dirty="0">
                <a:latin typeface="Arial MT"/>
                <a:cs typeface="Arial MT"/>
              </a:rPr>
              <a:t>ha</a:t>
            </a:r>
            <a:r>
              <a:rPr sz="2000" spc="25" dirty="0">
                <a:latin typeface="Arial MT"/>
                <a:cs typeface="Arial MT"/>
              </a:rPr>
              <a:t>r</a:t>
            </a:r>
            <a:r>
              <a:rPr sz="2000" spc="20" dirty="0">
                <a:latin typeface="Arial MT"/>
                <a:cs typeface="Arial MT"/>
              </a:rPr>
              <a:t>de</a:t>
            </a:r>
            <a:r>
              <a:rPr sz="2000" dirty="0">
                <a:latin typeface="Arial MT"/>
                <a:cs typeface="Arial MT"/>
              </a:rPr>
              <a:t>r</a:t>
            </a:r>
            <a:r>
              <a:rPr sz="2000" spc="55" dirty="0">
                <a:latin typeface="Arial MT"/>
                <a:cs typeface="Arial MT"/>
              </a:rPr>
              <a:t> </a:t>
            </a:r>
            <a:r>
              <a:rPr sz="2000" spc="15" dirty="0">
                <a:latin typeface="Arial MT"/>
                <a:cs typeface="Arial MT"/>
              </a:rPr>
              <a:t>for</a:t>
            </a:r>
            <a:r>
              <a:rPr sz="2000" spc="55" dirty="0">
                <a:latin typeface="Arial MT"/>
                <a:cs typeface="Arial MT"/>
              </a:rPr>
              <a:t> </a:t>
            </a:r>
            <a:r>
              <a:rPr sz="2000" spc="15" dirty="0">
                <a:latin typeface="Arial MT"/>
                <a:cs typeface="Arial MT"/>
              </a:rPr>
              <a:t>the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20" dirty="0">
                <a:latin typeface="Arial MT"/>
                <a:cs typeface="Arial MT"/>
              </a:rPr>
              <a:t>system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15" dirty="0">
                <a:latin typeface="Arial MT"/>
                <a:cs typeface="Arial MT"/>
              </a:rPr>
              <a:t>to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20" dirty="0">
                <a:latin typeface="Arial MT"/>
                <a:cs typeface="Arial MT"/>
              </a:rPr>
              <a:t>detect</a:t>
            </a:r>
            <a:r>
              <a:rPr sz="2000" spc="55" dirty="0">
                <a:latin typeface="Arial MT"/>
                <a:cs typeface="Arial MT"/>
              </a:rPr>
              <a:t> </a:t>
            </a:r>
            <a:r>
              <a:rPr sz="2000" spc="15" dirty="0">
                <a:latin typeface="Arial MT"/>
                <a:cs typeface="Arial MT"/>
              </a:rPr>
              <a:t>the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15" dirty="0">
                <a:latin typeface="Arial MT"/>
                <a:cs typeface="Arial MT"/>
              </a:rPr>
              <a:t>underlying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20" dirty="0">
                <a:latin typeface="Arial MT"/>
                <a:cs typeface="Arial MT"/>
              </a:rPr>
              <a:t>patterns,</a:t>
            </a:r>
            <a:r>
              <a:rPr sz="2000" spc="55" dirty="0">
                <a:latin typeface="Arial MT"/>
                <a:cs typeface="Arial MT"/>
              </a:rPr>
              <a:t> </a:t>
            </a:r>
            <a:r>
              <a:rPr sz="2000" spc="25" dirty="0">
                <a:latin typeface="Arial MT"/>
                <a:cs typeface="Arial MT"/>
              </a:rPr>
              <a:t>s</a:t>
            </a:r>
            <a:r>
              <a:rPr sz="2000" dirty="0">
                <a:latin typeface="Arial MT"/>
                <a:cs typeface="Arial MT"/>
              </a:rPr>
              <a:t>o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25" dirty="0">
                <a:latin typeface="Arial MT"/>
                <a:cs typeface="Arial MT"/>
              </a:rPr>
              <a:t>y</a:t>
            </a:r>
            <a:r>
              <a:rPr sz="2000" spc="20" dirty="0">
                <a:latin typeface="Arial MT"/>
                <a:cs typeface="Arial MT"/>
              </a:rPr>
              <a:t>ou</a:t>
            </a:r>
            <a:r>
              <a:rPr sz="2000" dirty="0">
                <a:latin typeface="Arial MT"/>
                <a:cs typeface="Arial MT"/>
              </a:rPr>
              <a:t>r </a:t>
            </a:r>
            <a:r>
              <a:rPr sz="2000" spc="-5" dirty="0">
                <a:latin typeface="Arial MT"/>
                <a:cs typeface="Arial MT"/>
              </a:rPr>
              <a:t>system</a:t>
            </a:r>
            <a:r>
              <a:rPr sz="2000" spc="-10" dirty="0">
                <a:latin typeface="Arial MT"/>
                <a:cs typeface="Arial MT"/>
              </a:rPr>
              <a:t> is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less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likely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perform </a:t>
            </a:r>
            <a:r>
              <a:rPr sz="2000" spc="-15" dirty="0">
                <a:latin typeface="Arial MT"/>
                <a:cs typeface="Arial MT"/>
              </a:rPr>
              <a:t>well.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C00000"/>
                </a:solidFill>
                <a:latin typeface="Arial"/>
                <a:cs typeface="Arial"/>
              </a:rPr>
              <a:t>It</a:t>
            </a:r>
            <a:r>
              <a:rPr sz="2000" b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C00000"/>
                </a:solidFill>
                <a:latin typeface="Arial"/>
                <a:cs typeface="Arial"/>
              </a:rPr>
              <a:t>is</a:t>
            </a:r>
            <a:r>
              <a:rPr sz="2000" b="1" spc="-10" dirty="0">
                <a:solidFill>
                  <a:srgbClr val="C00000"/>
                </a:solidFill>
                <a:latin typeface="Arial"/>
                <a:cs typeface="Arial"/>
              </a:rPr>
              <a:t> often </a:t>
            </a:r>
            <a:r>
              <a:rPr sz="2000" b="1" spc="-5" dirty="0">
                <a:solidFill>
                  <a:srgbClr val="C00000"/>
                </a:solidFill>
                <a:latin typeface="Arial"/>
                <a:cs typeface="Arial"/>
              </a:rPr>
              <a:t>well </a:t>
            </a:r>
            <a:r>
              <a:rPr sz="2000" b="1" spc="-10" dirty="0">
                <a:solidFill>
                  <a:srgbClr val="C00000"/>
                </a:solidFill>
                <a:latin typeface="Arial"/>
                <a:cs typeface="Arial"/>
              </a:rPr>
              <a:t>worth the effort</a:t>
            </a:r>
            <a:r>
              <a:rPr sz="2000" b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C00000"/>
                </a:solidFill>
                <a:latin typeface="Arial"/>
                <a:cs typeface="Arial"/>
              </a:rPr>
              <a:t>to </a:t>
            </a:r>
            <a:r>
              <a:rPr sz="2000" b="1" spc="-15" dirty="0">
                <a:solidFill>
                  <a:srgbClr val="C00000"/>
                </a:solidFill>
                <a:latin typeface="Arial"/>
                <a:cs typeface="Arial"/>
              </a:rPr>
              <a:t>spend</a:t>
            </a:r>
            <a:r>
              <a:rPr sz="2000" b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C00000"/>
                </a:solidFill>
                <a:latin typeface="Arial"/>
                <a:cs typeface="Arial"/>
              </a:rPr>
              <a:t>time</a:t>
            </a:r>
            <a:r>
              <a:rPr sz="2000" b="1" spc="-10" dirty="0">
                <a:solidFill>
                  <a:srgbClr val="C00000"/>
                </a:solidFill>
                <a:latin typeface="Arial"/>
                <a:cs typeface="Arial"/>
              </a:rPr>
              <a:t> cleaning </a:t>
            </a:r>
            <a:r>
              <a:rPr sz="2000" b="1" spc="-15" dirty="0">
                <a:solidFill>
                  <a:srgbClr val="C00000"/>
                </a:solidFill>
                <a:latin typeface="Arial"/>
                <a:cs typeface="Arial"/>
              </a:rPr>
              <a:t>up</a:t>
            </a:r>
            <a:r>
              <a:rPr sz="2000" b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C00000"/>
                </a:solidFill>
                <a:latin typeface="Arial"/>
                <a:cs typeface="Arial"/>
              </a:rPr>
              <a:t>your</a:t>
            </a:r>
            <a:r>
              <a:rPr sz="2000" b="1" spc="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5" dirty="0">
                <a:solidFill>
                  <a:srgbClr val="C00000"/>
                </a:solidFill>
                <a:latin typeface="Arial"/>
                <a:cs typeface="Arial"/>
              </a:rPr>
              <a:t>training</a:t>
            </a:r>
            <a:r>
              <a:rPr sz="2000" b="1" spc="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5" dirty="0">
                <a:solidFill>
                  <a:srgbClr val="C00000"/>
                </a:solidFill>
                <a:latin typeface="Arial"/>
                <a:cs typeface="Arial"/>
              </a:rPr>
              <a:t>data.</a:t>
            </a:r>
            <a:r>
              <a:rPr sz="2000" b="1" spc="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2000" b="1" spc="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5" dirty="0">
                <a:solidFill>
                  <a:srgbClr val="C00000"/>
                </a:solidFill>
                <a:latin typeface="Arial"/>
                <a:cs typeface="Arial"/>
              </a:rPr>
              <a:t>truth</a:t>
            </a:r>
            <a:r>
              <a:rPr sz="2000" b="1" spc="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C00000"/>
                </a:solidFill>
                <a:latin typeface="Arial"/>
                <a:cs typeface="Arial"/>
              </a:rPr>
              <a:t>is,</a:t>
            </a:r>
            <a:r>
              <a:rPr sz="2000" b="1" spc="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5" dirty="0">
                <a:solidFill>
                  <a:srgbClr val="C00000"/>
                </a:solidFill>
                <a:latin typeface="Arial"/>
                <a:cs typeface="Arial"/>
              </a:rPr>
              <a:t>most</a:t>
            </a:r>
            <a:r>
              <a:rPr sz="2000" b="1" spc="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5" dirty="0">
                <a:solidFill>
                  <a:srgbClr val="C00000"/>
                </a:solidFill>
                <a:latin typeface="Arial"/>
                <a:cs typeface="Arial"/>
              </a:rPr>
              <a:t>data</a:t>
            </a:r>
            <a:r>
              <a:rPr sz="2000" b="1" spc="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C00000"/>
                </a:solidFill>
                <a:latin typeface="Arial"/>
                <a:cs typeface="Arial"/>
              </a:rPr>
              <a:t>scientists</a:t>
            </a:r>
            <a:r>
              <a:rPr sz="2000" b="1" spc="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C00000"/>
                </a:solidFill>
                <a:latin typeface="Arial"/>
                <a:cs typeface="Arial"/>
              </a:rPr>
              <a:t>spend</a:t>
            </a:r>
            <a:r>
              <a:rPr sz="2000" b="1" spc="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000" b="1" spc="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C00000"/>
                </a:solidFill>
                <a:latin typeface="Arial"/>
                <a:cs typeface="Arial"/>
              </a:rPr>
              <a:t>significant</a:t>
            </a:r>
            <a:r>
              <a:rPr sz="2000" b="1" spc="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5" dirty="0">
                <a:solidFill>
                  <a:srgbClr val="C00000"/>
                </a:solidFill>
                <a:latin typeface="Arial"/>
                <a:cs typeface="Arial"/>
              </a:rPr>
              <a:t>part</a:t>
            </a:r>
            <a:r>
              <a:rPr sz="2000" b="1" spc="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C00000"/>
                </a:solidFill>
                <a:latin typeface="Arial"/>
                <a:cs typeface="Arial"/>
              </a:rPr>
              <a:t>of</a:t>
            </a:r>
            <a:r>
              <a:rPr sz="2000" b="1" spc="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C00000"/>
                </a:solidFill>
                <a:latin typeface="Arial"/>
                <a:cs typeface="Arial"/>
              </a:rPr>
              <a:t>their</a:t>
            </a:r>
            <a:r>
              <a:rPr sz="2000" b="1" spc="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C00000"/>
                </a:solidFill>
                <a:latin typeface="Arial"/>
                <a:cs typeface="Arial"/>
              </a:rPr>
              <a:t>time</a:t>
            </a:r>
            <a:r>
              <a:rPr sz="2000" b="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-15" dirty="0">
                <a:solidFill>
                  <a:srgbClr val="C00000"/>
                </a:solidFill>
                <a:latin typeface="Arial"/>
                <a:cs typeface="Arial"/>
              </a:rPr>
              <a:t>doing</a:t>
            </a:r>
            <a:r>
              <a:rPr sz="2000" b="1" spc="-10" dirty="0">
                <a:solidFill>
                  <a:srgbClr val="C00000"/>
                </a:solidFill>
                <a:latin typeface="Arial"/>
                <a:cs typeface="Arial"/>
              </a:rPr>
              <a:t> just</a:t>
            </a:r>
            <a:r>
              <a:rPr sz="2000" b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C00000"/>
                </a:solidFill>
                <a:latin typeface="Arial"/>
                <a:cs typeface="Arial"/>
              </a:rPr>
              <a:t>that.</a:t>
            </a:r>
            <a:r>
              <a:rPr sz="2000" b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 MT"/>
                <a:cs typeface="Arial MT"/>
              </a:rPr>
              <a:t>For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example: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000" dirty="0">
              <a:latin typeface="Arial MT"/>
              <a:cs typeface="Arial MT"/>
            </a:endParaRPr>
          </a:p>
          <a:p>
            <a:pPr marL="353060" marR="5080" indent="-340360" algn="just">
              <a:lnSpc>
                <a:spcPct val="110000"/>
              </a:lnSpc>
              <a:buClr>
                <a:srgbClr val="000000"/>
              </a:buClr>
              <a:buAutoNum type="arabicParenR"/>
              <a:tabLst>
                <a:tab pos="355600" algn="l"/>
              </a:tabLst>
            </a:pPr>
            <a:r>
              <a:rPr sz="2000" b="1" dirty="0">
                <a:solidFill>
                  <a:srgbClr val="385622"/>
                </a:solidFill>
                <a:latin typeface="Arial"/>
                <a:cs typeface="Arial"/>
              </a:rPr>
              <a:t>If</a:t>
            </a:r>
            <a:r>
              <a:rPr sz="2000" b="1" spc="175" dirty="0">
                <a:solidFill>
                  <a:srgbClr val="38562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85622"/>
                </a:solidFill>
                <a:latin typeface="Arial"/>
                <a:cs typeface="Arial"/>
              </a:rPr>
              <a:t>some</a:t>
            </a:r>
            <a:r>
              <a:rPr sz="2000" b="1" spc="175" dirty="0">
                <a:solidFill>
                  <a:srgbClr val="38562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85622"/>
                </a:solidFill>
                <a:latin typeface="Arial"/>
                <a:cs typeface="Arial"/>
              </a:rPr>
              <a:t>instances</a:t>
            </a:r>
            <a:r>
              <a:rPr sz="2000" b="1" spc="175" dirty="0">
                <a:solidFill>
                  <a:srgbClr val="38562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85622"/>
                </a:solidFill>
                <a:latin typeface="Arial"/>
                <a:cs typeface="Arial"/>
              </a:rPr>
              <a:t>are</a:t>
            </a:r>
            <a:r>
              <a:rPr sz="2000" b="1" spc="175" dirty="0">
                <a:solidFill>
                  <a:srgbClr val="38562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85622"/>
                </a:solidFill>
                <a:latin typeface="Arial"/>
                <a:cs typeface="Arial"/>
              </a:rPr>
              <a:t>clearly</a:t>
            </a:r>
            <a:r>
              <a:rPr sz="2000" b="1" spc="170" dirty="0">
                <a:solidFill>
                  <a:srgbClr val="38562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85622"/>
                </a:solidFill>
                <a:latin typeface="Arial"/>
                <a:cs typeface="Arial"/>
              </a:rPr>
              <a:t>outliers,</a:t>
            </a:r>
            <a:r>
              <a:rPr sz="2000" b="1" spc="180" dirty="0">
                <a:solidFill>
                  <a:srgbClr val="38562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85622"/>
                </a:solidFill>
                <a:latin typeface="Arial"/>
                <a:cs typeface="Arial"/>
              </a:rPr>
              <a:t>it</a:t>
            </a:r>
            <a:r>
              <a:rPr sz="2000" b="1" spc="180" dirty="0">
                <a:solidFill>
                  <a:srgbClr val="38562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85622"/>
                </a:solidFill>
                <a:latin typeface="Arial"/>
                <a:cs typeface="Arial"/>
              </a:rPr>
              <a:t>may</a:t>
            </a:r>
            <a:r>
              <a:rPr sz="2000" b="1" spc="175" dirty="0">
                <a:solidFill>
                  <a:srgbClr val="38562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85622"/>
                </a:solidFill>
                <a:latin typeface="Arial"/>
                <a:cs typeface="Arial"/>
              </a:rPr>
              <a:t>help</a:t>
            </a:r>
            <a:r>
              <a:rPr sz="2000" b="1" spc="170" dirty="0">
                <a:solidFill>
                  <a:srgbClr val="38562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85622"/>
                </a:solidFill>
                <a:latin typeface="Arial"/>
                <a:cs typeface="Arial"/>
              </a:rPr>
              <a:t>to</a:t>
            </a:r>
            <a:r>
              <a:rPr sz="2000" b="1" spc="175" dirty="0">
                <a:solidFill>
                  <a:srgbClr val="38562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85622"/>
                </a:solidFill>
                <a:latin typeface="Arial"/>
                <a:cs typeface="Arial"/>
              </a:rPr>
              <a:t>simply</a:t>
            </a:r>
            <a:r>
              <a:rPr sz="2000" b="1" spc="175" dirty="0">
                <a:solidFill>
                  <a:srgbClr val="38562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85622"/>
                </a:solidFill>
                <a:latin typeface="Arial"/>
                <a:cs typeface="Arial"/>
              </a:rPr>
              <a:t>discard</a:t>
            </a:r>
            <a:r>
              <a:rPr sz="2000" b="1" spc="175" dirty="0">
                <a:solidFill>
                  <a:srgbClr val="38562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85622"/>
                </a:solidFill>
                <a:latin typeface="Arial"/>
                <a:cs typeface="Arial"/>
              </a:rPr>
              <a:t>them</a:t>
            </a:r>
            <a:r>
              <a:rPr sz="2000" b="1" spc="175" dirty="0">
                <a:solidFill>
                  <a:srgbClr val="38562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85622"/>
                </a:solidFill>
                <a:latin typeface="Arial"/>
                <a:cs typeface="Arial"/>
              </a:rPr>
              <a:t>or</a:t>
            </a:r>
            <a:r>
              <a:rPr sz="2000" b="1" spc="180" dirty="0">
                <a:solidFill>
                  <a:srgbClr val="38562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85622"/>
                </a:solidFill>
                <a:latin typeface="Arial"/>
                <a:cs typeface="Arial"/>
              </a:rPr>
              <a:t>try</a:t>
            </a:r>
            <a:r>
              <a:rPr sz="2000" b="1" spc="185" dirty="0">
                <a:solidFill>
                  <a:srgbClr val="38562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85622"/>
                </a:solidFill>
                <a:latin typeface="Arial"/>
                <a:cs typeface="Arial"/>
              </a:rPr>
              <a:t>to</a:t>
            </a:r>
            <a:r>
              <a:rPr sz="2000" b="1" spc="185" dirty="0">
                <a:solidFill>
                  <a:srgbClr val="385622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385622"/>
                </a:solidFill>
                <a:latin typeface="Arial"/>
                <a:cs typeface="Arial"/>
              </a:rPr>
              <a:t>fix 	</a:t>
            </a:r>
            <a:r>
              <a:rPr sz="2000" b="1" dirty="0">
                <a:solidFill>
                  <a:srgbClr val="385622"/>
                </a:solidFill>
                <a:latin typeface="Arial"/>
                <a:cs typeface="Arial"/>
              </a:rPr>
              <a:t>the</a:t>
            </a:r>
            <a:r>
              <a:rPr sz="2000" b="1" spc="-45" dirty="0">
                <a:solidFill>
                  <a:srgbClr val="385622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85622"/>
                </a:solidFill>
                <a:latin typeface="Arial"/>
                <a:cs typeface="Arial"/>
              </a:rPr>
              <a:t>errors</a:t>
            </a:r>
            <a:r>
              <a:rPr sz="2000" b="1" spc="-40" dirty="0">
                <a:solidFill>
                  <a:srgbClr val="385622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85622"/>
                </a:solidFill>
                <a:latin typeface="Arial"/>
                <a:cs typeface="Arial"/>
              </a:rPr>
              <a:t>manually.</a:t>
            </a:r>
            <a:endParaRPr sz="2000" dirty="0">
              <a:latin typeface="Arial"/>
              <a:cs typeface="Arial"/>
            </a:endParaRPr>
          </a:p>
          <a:p>
            <a:pPr marL="353060" marR="5080" indent="-340360" algn="just">
              <a:lnSpc>
                <a:spcPct val="110000"/>
              </a:lnSpc>
              <a:buClr>
                <a:srgbClr val="000000"/>
              </a:buClr>
              <a:buAutoNum type="arabicParenR"/>
              <a:tabLst>
                <a:tab pos="355600" algn="l"/>
              </a:tabLst>
            </a:pP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If</a:t>
            </a:r>
            <a:r>
              <a:rPr sz="2000" b="1" spc="19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55" dirty="0">
                <a:solidFill>
                  <a:srgbClr val="6F2F9F"/>
                </a:solidFill>
                <a:latin typeface="Arial"/>
                <a:cs typeface="Arial"/>
              </a:rPr>
              <a:t>some</a:t>
            </a:r>
            <a:r>
              <a:rPr sz="2000" b="1" spc="19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70" dirty="0">
                <a:solidFill>
                  <a:srgbClr val="6F2F9F"/>
                </a:solidFill>
                <a:latin typeface="Arial"/>
                <a:cs typeface="Arial"/>
              </a:rPr>
              <a:t>instances</a:t>
            </a:r>
            <a:r>
              <a:rPr sz="2000" b="1" spc="19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55" dirty="0">
                <a:solidFill>
                  <a:srgbClr val="6F2F9F"/>
                </a:solidFill>
                <a:latin typeface="Arial"/>
                <a:cs typeface="Arial"/>
              </a:rPr>
              <a:t>are</a:t>
            </a:r>
            <a:r>
              <a:rPr sz="2000" b="1" spc="19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65" dirty="0">
                <a:solidFill>
                  <a:srgbClr val="6F2F9F"/>
                </a:solidFill>
                <a:latin typeface="Arial"/>
                <a:cs typeface="Arial"/>
              </a:rPr>
              <a:t>missing</a:t>
            </a:r>
            <a:r>
              <a:rPr sz="2000" b="1" spc="19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sz="2000" b="1" spc="19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55" dirty="0">
                <a:solidFill>
                  <a:srgbClr val="6F2F9F"/>
                </a:solidFill>
                <a:latin typeface="Arial"/>
                <a:cs typeface="Arial"/>
              </a:rPr>
              <a:t>few</a:t>
            </a:r>
            <a:r>
              <a:rPr sz="2000" b="1" spc="19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70" dirty="0">
                <a:solidFill>
                  <a:srgbClr val="6F2F9F"/>
                </a:solidFill>
                <a:latin typeface="Arial"/>
                <a:cs typeface="Arial"/>
              </a:rPr>
              <a:t>features</a:t>
            </a:r>
            <a:r>
              <a:rPr sz="2000" b="1" spc="19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70" dirty="0">
                <a:solidFill>
                  <a:srgbClr val="6F2F9F"/>
                </a:solidFill>
                <a:latin typeface="Arial"/>
                <a:cs typeface="Arial"/>
              </a:rPr>
              <a:t>(e.g.,</a:t>
            </a:r>
            <a:r>
              <a:rPr sz="2000" b="1" spc="20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5%</a:t>
            </a:r>
            <a:r>
              <a:rPr sz="2000" b="1" spc="20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of</a:t>
            </a:r>
            <a:r>
              <a:rPr sz="2000" b="1" spc="20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55" dirty="0">
                <a:solidFill>
                  <a:srgbClr val="6F2F9F"/>
                </a:solidFill>
                <a:latin typeface="Arial"/>
                <a:cs typeface="Arial"/>
              </a:rPr>
              <a:t>your</a:t>
            </a:r>
            <a:r>
              <a:rPr sz="2000" b="1" spc="19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75" dirty="0">
                <a:solidFill>
                  <a:srgbClr val="6F2F9F"/>
                </a:solidFill>
                <a:latin typeface="Arial"/>
                <a:cs typeface="Arial"/>
              </a:rPr>
              <a:t>customers</a:t>
            </a:r>
            <a:r>
              <a:rPr sz="2000" b="1" spc="204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50" dirty="0">
                <a:solidFill>
                  <a:srgbClr val="6F2F9F"/>
                </a:solidFill>
                <a:latin typeface="Arial"/>
                <a:cs typeface="Arial"/>
              </a:rPr>
              <a:t>did</a:t>
            </a:r>
            <a:r>
              <a:rPr sz="2000" b="1" spc="204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6F2F9F"/>
                </a:solidFill>
                <a:latin typeface="Arial"/>
                <a:cs typeface="Arial"/>
              </a:rPr>
              <a:t>not 	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specify</a:t>
            </a:r>
            <a:r>
              <a:rPr sz="2000" b="1" spc="-5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their</a:t>
            </a:r>
            <a:r>
              <a:rPr sz="2000" b="1" spc="-4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age),</a:t>
            </a:r>
            <a:r>
              <a:rPr sz="2000" b="1" spc="-5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you</a:t>
            </a:r>
            <a:r>
              <a:rPr sz="2000" b="1" spc="-5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must</a:t>
            </a:r>
            <a:r>
              <a:rPr sz="2000" b="1" spc="-4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decide</a:t>
            </a:r>
            <a:r>
              <a:rPr sz="2000" b="1" spc="-5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whether</a:t>
            </a:r>
            <a:r>
              <a:rPr sz="2000" b="1" spc="-4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you</a:t>
            </a:r>
            <a:r>
              <a:rPr sz="2000" b="1" spc="-5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want</a:t>
            </a:r>
            <a:r>
              <a:rPr sz="2000" b="1" spc="-5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to</a:t>
            </a:r>
            <a:r>
              <a:rPr sz="2000" b="1" spc="-5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ignore</a:t>
            </a:r>
            <a:r>
              <a:rPr sz="2000" b="1" spc="-5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this</a:t>
            </a:r>
            <a:r>
              <a:rPr sz="2000" b="1" spc="-5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attribute</a:t>
            </a:r>
            <a:r>
              <a:rPr sz="2000" b="1" spc="-5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6F2F9F"/>
                </a:solidFill>
                <a:latin typeface="Arial"/>
                <a:cs typeface="Arial"/>
              </a:rPr>
              <a:t>altogether, 	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ignore</a:t>
            </a:r>
            <a:r>
              <a:rPr sz="2000" b="1" spc="22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these</a:t>
            </a:r>
            <a:r>
              <a:rPr sz="2000" b="1" spc="22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instances,</a:t>
            </a:r>
            <a:r>
              <a:rPr sz="2000" b="1" spc="22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fill</a:t>
            </a:r>
            <a:r>
              <a:rPr sz="2000" b="1" spc="229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in</a:t>
            </a:r>
            <a:r>
              <a:rPr sz="2000" b="1" spc="22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the</a:t>
            </a:r>
            <a:r>
              <a:rPr sz="2000" b="1" spc="22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missing</a:t>
            </a:r>
            <a:r>
              <a:rPr sz="2000" b="1" spc="22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values</a:t>
            </a:r>
            <a:r>
              <a:rPr sz="2000" b="1" spc="22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(e.g.,</a:t>
            </a:r>
            <a:r>
              <a:rPr sz="2000" b="1" spc="229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with</a:t>
            </a:r>
            <a:r>
              <a:rPr sz="2000" b="1" spc="22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the</a:t>
            </a:r>
            <a:r>
              <a:rPr sz="2000" b="1" spc="22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median</a:t>
            </a:r>
            <a:r>
              <a:rPr sz="2000" b="1" spc="22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age),</a:t>
            </a:r>
            <a:r>
              <a:rPr sz="2000" b="1" spc="24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or</a:t>
            </a:r>
            <a:r>
              <a:rPr sz="2000" b="1" spc="24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6F2F9F"/>
                </a:solidFill>
                <a:latin typeface="Arial"/>
                <a:cs typeface="Arial"/>
              </a:rPr>
              <a:t>train 	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one</a:t>
            </a:r>
            <a:r>
              <a:rPr sz="2000" b="1" spc="-4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model</a:t>
            </a:r>
            <a:r>
              <a:rPr sz="2000" b="1" spc="-4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with</a:t>
            </a:r>
            <a:r>
              <a:rPr sz="2000" b="1" spc="-4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the</a:t>
            </a:r>
            <a:r>
              <a:rPr sz="2000" b="1" spc="-4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feature</a:t>
            </a:r>
            <a:r>
              <a:rPr sz="2000" b="1" spc="-4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and</a:t>
            </a:r>
            <a:r>
              <a:rPr sz="2000" b="1" spc="-4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one</a:t>
            </a:r>
            <a:r>
              <a:rPr sz="2000" b="1" spc="-4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model</a:t>
            </a:r>
            <a:r>
              <a:rPr sz="2000" b="1" spc="-4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without</a:t>
            </a:r>
            <a:r>
              <a:rPr sz="2000" b="1" spc="-4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it,</a:t>
            </a:r>
            <a:r>
              <a:rPr sz="2000" b="1" spc="-4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and</a:t>
            </a:r>
            <a:r>
              <a:rPr sz="2000" b="1" spc="-4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F2F9F"/>
                </a:solidFill>
                <a:latin typeface="Arial"/>
                <a:cs typeface="Arial"/>
              </a:rPr>
              <a:t>so</a:t>
            </a:r>
            <a:r>
              <a:rPr sz="2000" b="1" spc="-4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6F2F9F"/>
                </a:solidFill>
                <a:latin typeface="Arial"/>
                <a:cs typeface="Arial"/>
              </a:rPr>
              <a:t>on.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1280" y="312102"/>
            <a:ext cx="94348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0245" marR="5080" indent="-3217545">
              <a:lnSpc>
                <a:spcPct val="100000"/>
              </a:lnSpc>
              <a:spcBef>
                <a:spcPts val="100"/>
              </a:spcBef>
            </a:pPr>
            <a:r>
              <a:rPr dirty="0"/>
              <a:t>Main</a:t>
            </a:r>
            <a:r>
              <a:rPr spc="-40" dirty="0"/>
              <a:t> </a:t>
            </a:r>
            <a:r>
              <a:rPr dirty="0"/>
              <a:t>Challenges</a:t>
            </a:r>
            <a:r>
              <a:rPr spc="-30" dirty="0"/>
              <a:t> </a:t>
            </a:r>
            <a:r>
              <a:rPr dirty="0"/>
              <a:t>of</a:t>
            </a:r>
            <a:r>
              <a:rPr spc="160" dirty="0"/>
              <a:t> </a:t>
            </a:r>
            <a:r>
              <a:rPr dirty="0"/>
              <a:t>Machine</a:t>
            </a:r>
            <a:r>
              <a:rPr spc="-35" dirty="0"/>
              <a:t> </a:t>
            </a:r>
            <a:r>
              <a:rPr spc="-10" dirty="0"/>
              <a:t>Learning </a:t>
            </a:r>
            <a:r>
              <a:rPr dirty="0">
                <a:solidFill>
                  <a:srgbClr val="C00000"/>
                </a:solidFill>
              </a:rPr>
              <a:t>1-</a:t>
            </a:r>
            <a:r>
              <a:rPr spc="-5" dirty="0">
                <a:solidFill>
                  <a:srgbClr val="C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Database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3090" y="1463992"/>
            <a:ext cx="11019790" cy="4542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5775" indent="-473075">
              <a:lnSpc>
                <a:spcPct val="100000"/>
              </a:lnSpc>
              <a:spcBef>
                <a:spcPts val="105"/>
              </a:spcBef>
              <a:buAutoNum type="arabicParenR" startAt="4"/>
              <a:tabLst>
                <a:tab pos="485775" algn="l"/>
              </a:tabLst>
            </a:pP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Irrelevant</a:t>
            </a:r>
            <a:r>
              <a:rPr sz="3200" b="1" spc="-8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Arial"/>
                <a:cs typeface="Arial"/>
              </a:rPr>
              <a:t>Features:</a:t>
            </a:r>
            <a:endParaRPr sz="32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2925"/>
              </a:spcBef>
            </a:pPr>
            <a:r>
              <a:rPr sz="2400" spc="-10" dirty="0">
                <a:latin typeface="Arial MT"/>
                <a:cs typeface="Arial MT"/>
              </a:rPr>
              <a:t>Your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system</a:t>
            </a:r>
            <a:r>
              <a:rPr sz="2400" spc="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will</a:t>
            </a:r>
            <a:r>
              <a:rPr sz="2400" spc="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only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capable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learning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if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training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data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contains</a:t>
            </a:r>
            <a:r>
              <a:rPr sz="2400" spc="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enough </a:t>
            </a:r>
            <a:r>
              <a:rPr sz="2400" dirty="0">
                <a:latin typeface="Arial MT"/>
                <a:cs typeface="Arial MT"/>
              </a:rPr>
              <a:t>relevant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features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not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too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many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irrelevant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ones.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critical</a:t>
            </a:r>
            <a:r>
              <a:rPr sz="2400" spc="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part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success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Machine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Learning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project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coming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up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with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good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features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train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on. </a:t>
            </a:r>
            <a:r>
              <a:rPr sz="2400" dirty="0">
                <a:latin typeface="Arial MT"/>
                <a:cs typeface="Arial MT"/>
              </a:rPr>
              <a:t>This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process,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called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b="1" i="1" dirty="0">
                <a:solidFill>
                  <a:srgbClr val="C00000"/>
                </a:solidFill>
                <a:latin typeface="Arial"/>
                <a:cs typeface="Arial"/>
              </a:rPr>
              <a:t>feature</a:t>
            </a:r>
            <a:r>
              <a:rPr sz="2400" b="1" i="1" spc="-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C00000"/>
                </a:solidFill>
                <a:latin typeface="Arial"/>
                <a:cs typeface="Arial"/>
              </a:rPr>
              <a:t>engineering</a:t>
            </a:r>
            <a:r>
              <a:rPr sz="2400" dirty="0">
                <a:latin typeface="Arial MT"/>
                <a:cs typeface="Arial MT"/>
              </a:rPr>
              <a:t>,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involves: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 dirty="0">
              <a:latin typeface="Arial MT"/>
              <a:cs typeface="Arial MT"/>
            </a:endParaRPr>
          </a:p>
          <a:p>
            <a:pPr marL="469900" marR="72390" lvl="1" indent="-457200">
              <a:lnSpc>
                <a:spcPct val="100000"/>
              </a:lnSpc>
              <a:buClr>
                <a:srgbClr val="000000"/>
              </a:buClr>
              <a:buAutoNum type="arabicParenR"/>
              <a:tabLst>
                <a:tab pos="469900" algn="l"/>
              </a:tabLst>
            </a:pPr>
            <a:r>
              <a:rPr sz="2400" b="1" spc="60" dirty="0">
                <a:solidFill>
                  <a:srgbClr val="6F2F9F"/>
                </a:solidFill>
                <a:latin typeface="Arial"/>
                <a:cs typeface="Arial"/>
              </a:rPr>
              <a:t>Feature</a:t>
            </a:r>
            <a:r>
              <a:rPr sz="2400" b="1" spc="204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solidFill>
                  <a:srgbClr val="6F2F9F"/>
                </a:solidFill>
                <a:latin typeface="Arial"/>
                <a:cs typeface="Arial"/>
              </a:rPr>
              <a:t>selection:</a:t>
            </a:r>
            <a:r>
              <a:rPr sz="2400" b="1" spc="21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400" spc="65" dirty="0">
                <a:latin typeface="Arial MT"/>
                <a:cs typeface="Arial MT"/>
              </a:rPr>
              <a:t>selecting</a:t>
            </a:r>
            <a:r>
              <a:rPr sz="2400" spc="20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220" dirty="0">
                <a:latin typeface="Arial MT"/>
                <a:cs typeface="Arial MT"/>
              </a:rPr>
              <a:t> </a:t>
            </a:r>
            <a:r>
              <a:rPr sz="2400" spc="55" dirty="0">
                <a:latin typeface="Arial MT"/>
                <a:cs typeface="Arial MT"/>
              </a:rPr>
              <a:t>most</a:t>
            </a:r>
            <a:r>
              <a:rPr sz="2400" spc="215" dirty="0">
                <a:latin typeface="Arial MT"/>
                <a:cs typeface="Arial MT"/>
              </a:rPr>
              <a:t> </a:t>
            </a:r>
            <a:r>
              <a:rPr sz="2400" spc="65" dirty="0">
                <a:latin typeface="Arial MT"/>
                <a:cs typeface="Arial MT"/>
              </a:rPr>
              <a:t>useful</a:t>
            </a:r>
            <a:r>
              <a:rPr sz="2400" spc="225" dirty="0">
                <a:latin typeface="Arial MT"/>
                <a:cs typeface="Arial MT"/>
              </a:rPr>
              <a:t> </a:t>
            </a:r>
            <a:r>
              <a:rPr sz="2400" spc="65" dirty="0">
                <a:latin typeface="Arial MT"/>
                <a:cs typeface="Arial MT"/>
              </a:rPr>
              <a:t>features</a:t>
            </a:r>
            <a:r>
              <a:rPr sz="2400" spc="2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215" dirty="0">
                <a:latin typeface="Arial MT"/>
                <a:cs typeface="Arial MT"/>
              </a:rPr>
              <a:t> </a:t>
            </a:r>
            <a:r>
              <a:rPr sz="2400" spc="60" dirty="0">
                <a:latin typeface="Arial MT"/>
                <a:cs typeface="Arial MT"/>
              </a:rPr>
              <a:t>train</a:t>
            </a:r>
            <a:r>
              <a:rPr sz="2400" spc="2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on</a:t>
            </a:r>
            <a:r>
              <a:rPr sz="2400" spc="220" dirty="0">
                <a:latin typeface="Arial MT"/>
                <a:cs typeface="Arial MT"/>
              </a:rPr>
              <a:t> </a:t>
            </a:r>
            <a:r>
              <a:rPr sz="2400" spc="35" dirty="0">
                <a:latin typeface="Arial MT"/>
                <a:cs typeface="Arial MT"/>
              </a:rPr>
              <a:t>among </a:t>
            </a:r>
            <a:r>
              <a:rPr sz="2400" dirty="0">
                <a:latin typeface="Arial MT"/>
                <a:cs typeface="Arial MT"/>
              </a:rPr>
              <a:t>existing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features.</a:t>
            </a:r>
            <a:endParaRPr sz="2400" dirty="0">
              <a:latin typeface="Arial MT"/>
              <a:cs typeface="Arial MT"/>
            </a:endParaRPr>
          </a:p>
          <a:p>
            <a:pPr marL="469900" marR="72390" lvl="1" indent="-457200">
              <a:lnSpc>
                <a:spcPct val="100000"/>
              </a:lnSpc>
              <a:buClr>
                <a:srgbClr val="000000"/>
              </a:buClr>
              <a:buAutoNum type="arabicParenR"/>
              <a:tabLst>
                <a:tab pos="469900" algn="l"/>
              </a:tabLst>
            </a:pPr>
            <a:r>
              <a:rPr sz="2400" b="1" dirty="0">
                <a:solidFill>
                  <a:srgbClr val="00AF50"/>
                </a:solidFill>
                <a:latin typeface="Arial"/>
                <a:cs typeface="Arial"/>
              </a:rPr>
              <a:t>Feature</a:t>
            </a:r>
            <a:r>
              <a:rPr sz="2400" b="1" spc="32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AF50"/>
                </a:solidFill>
                <a:latin typeface="Arial"/>
                <a:cs typeface="Arial"/>
              </a:rPr>
              <a:t>extraction:</a:t>
            </a:r>
            <a:r>
              <a:rPr sz="2400" b="1" spc="33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combining</a:t>
            </a:r>
            <a:r>
              <a:rPr sz="2400" spc="3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existing</a:t>
            </a:r>
            <a:r>
              <a:rPr sz="2400" spc="3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features</a:t>
            </a:r>
            <a:r>
              <a:rPr sz="2400" spc="3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3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produce</a:t>
            </a:r>
            <a:r>
              <a:rPr sz="2400" spc="3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3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more</a:t>
            </a:r>
            <a:r>
              <a:rPr sz="2400" spc="33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useful </a:t>
            </a:r>
            <a:r>
              <a:rPr sz="2400" dirty="0">
                <a:latin typeface="Arial MT"/>
                <a:cs typeface="Arial MT"/>
              </a:rPr>
              <a:t>one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(dimensionality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reduction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algorithms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can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help).</a:t>
            </a:r>
            <a:endParaRPr sz="2400" dirty="0">
              <a:latin typeface="Arial MT"/>
              <a:cs typeface="Arial MT"/>
            </a:endParaRPr>
          </a:p>
          <a:p>
            <a:pPr marL="469265" lvl="1" indent="-456565">
              <a:lnSpc>
                <a:spcPct val="100000"/>
              </a:lnSpc>
              <a:buClr>
                <a:srgbClr val="000000"/>
              </a:buClr>
              <a:buAutoNum type="arabicParenR"/>
              <a:tabLst>
                <a:tab pos="469265" algn="l"/>
              </a:tabLst>
            </a:pPr>
            <a:r>
              <a:rPr sz="2400" b="1" dirty="0">
                <a:solidFill>
                  <a:srgbClr val="FC5C0B"/>
                </a:solidFill>
                <a:latin typeface="Arial"/>
                <a:cs typeface="Arial"/>
              </a:rPr>
              <a:t>Creating</a:t>
            </a:r>
            <a:r>
              <a:rPr sz="2400" b="1" spc="-60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C5C0B"/>
                </a:solidFill>
                <a:latin typeface="Arial"/>
                <a:cs typeface="Arial"/>
              </a:rPr>
              <a:t>new</a:t>
            </a:r>
            <a:r>
              <a:rPr sz="2400" b="1" spc="-60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C5C0B"/>
                </a:solidFill>
                <a:latin typeface="Arial"/>
                <a:cs typeface="Arial"/>
              </a:rPr>
              <a:t>features</a:t>
            </a:r>
            <a:r>
              <a:rPr sz="2400" b="1" spc="-60" dirty="0">
                <a:solidFill>
                  <a:srgbClr val="FC5C0B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by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gathering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new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data.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1280" y="312102"/>
            <a:ext cx="94348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9605" marR="5080" indent="-3176905">
              <a:lnSpc>
                <a:spcPct val="100000"/>
              </a:lnSpc>
              <a:spcBef>
                <a:spcPts val="100"/>
              </a:spcBef>
            </a:pPr>
            <a:r>
              <a:rPr dirty="0"/>
              <a:t>Main</a:t>
            </a:r>
            <a:r>
              <a:rPr spc="-40" dirty="0"/>
              <a:t> </a:t>
            </a:r>
            <a:r>
              <a:rPr dirty="0"/>
              <a:t>Challenges</a:t>
            </a:r>
            <a:r>
              <a:rPr spc="-30" dirty="0"/>
              <a:t> </a:t>
            </a:r>
            <a:r>
              <a:rPr dirty="0"/>
              <a:t>of</a:t>
            </a:r>
            <a:r>
              <a:rPr spc="160" dirty="0"/>
              <a:t> </a:t>
            </a:r>
            <a:r>
              <a:rPr dirty="0"/>
              <a:t>Machine</a:t>
            </a:r>
            <a:r>
              <a:rPr spc="-35" dirty="0"/>
              <a:t> </a:t>
            </a:r>
            <a:r>
              <a:rPr spc="-10" dirty="0"/>
              <a:t>Learning </a:t>
            </a:r>
            <a:r>
              <a:rPr dirty="0">
                <a:solidFill>
                  <a:srgbClr val="C00000"/>
                </a:solidFill>
              </a:rPr>
              <a:t>2-</a:t>
            </a:r>
            <a:r>
              <a:rPr spc="-5" dirty="0">
                <a:solidFill>
                  <a:srgbClr val="C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3090" y="1746567"/>
            <a:ext cx="10814050" cy="4295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6F2F9F"/>
                </a:solidFill>
                <a:latin typeface="Arial"/>
                <a:cs typeface="Arial"/>
              </a:rPr>
              <a:t>1)</a:t>
            </a:r>
            <a:r>
              <a:rPr sz="3200" b="1" spc="-7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6F2F9F"/>
                </a:solidFill>
                <a:latin typeface="Arial"/>
                <a:cs typeface="Arial"/>
              </a:rPr>
              <a:t>Overfitting</a:t>
            </a:r>
            <a:r>
              <a:rPr sz="3200" b="1" spc="-6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6F2F9F"/>
                </a:solidFill>
                <a:latin typeface="Arial"/>
                <a:cs typeface="Arial"/>
              </a:rPr>
              <a:t>the</a:t>
            </a:r>
            <a:r>
              <a:rPr sz="3200" b="1" spc="-6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6F2F9F"/>
                </a:solidFill>
                <a:latin typeface="Arial"/>
                <a:cs typeface="Arial"/>
              </a:rPr>
              <a:t>Training</a:t>
            </a:r>
            <a:r>
              <a:rPr sz="3200" b="1" spc="-6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6F2F9F"/>
                </a:solidFill>
                <a:latin typeface="Arial"/>
                <a:cs typeface="Arial"/>
              </a:rPr>
              <a:t>Data:</a:t>
            </a:r>
            <a:endParaRPr sz="32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2925"/>
              </a:spcBef>
            </a:pPr>
            <a:r>
              <a:rPr sz="2400" dirty="0">
                <a:latin typeface="Arial MT"/>
                <a:cs typeface="Arial MT"/>
              </a:rPr>
              <a:t>Overfitting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happens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when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model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learns</a:t>
            </a:r>
            <a:r>
              <a:rPr sz="2400" b="1" spc="4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the</a:t>
            </a:r>
            <a:r>
              <a:rPr sz="2400" b="1" spc="4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detail</a:t>
            </a:r>
            <a:r>
              <a:rPr sz="2400" b="1" spc="4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and</a:t>
            </a:r>
            <a:r>
              <a:rPr sz="2400" b="1" spc="4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noise</a:t>
            </a:r>
            <a:r>
              <a:rPr sz="2400" b="1" spc="4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in</a:t>
            </a:r>
            <a:r>
              <a:rPr sz="2400" b="1" spc="5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the</a:t>
            </a:r>
            <a:r>
              <a:rPr sz="2400" b="1" spc="5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1D41D4"/>
                </a:solidFill>
                <a:latin typeface="Arial"/>
                <a:cs typeface="Arial"/>
              </a:rPr>
              <a:t>training </a:t>
            </a:r>
            <a:r>
              <a:rPr sz="2400" b="1" dirty="0">
                <a:solidFill>
                  <a:srgbClr val="1D41D4"/>
                </a:solidFill>
                <a:latin typeface="Arial"/>
                <a:cs typeface="Arial"/>
              </a:rPr>
              <a:t>data</a:t>
            </a:r>
            <a:r>
              <a:rPr sz="2400" b="1" spc="24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2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2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extent</a:t>
            </a:r>
            <a:r>
              <a:rPr sz="2400" spc="2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2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it</a:t>
            </a:r>
            <a:r>
              <a:rPr sz="2400" spc="2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negatively</a:t>
            </a:r>
            <a:r>
              <a:rPr sz="2400" spc="2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impacts</a:t>
            </a:r>
            <a:r>
              <a:rPr sz="2400" spc="2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2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performance</a:t>
            </a:r>
            <a:r>
              <a:rPr sz="2400" spc="2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2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25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model</a:t>
            </a:r>
            <a:r>
              <a:rPr sz="2400" spc="254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on </a:t>
            </a:r>
            <a:r>
              <a:rPr sz="2400" dirty="0">
                <a:latin typeface="Arial MT"/>
                <a:cs typeface="Arial MT"/>
              </a:rPr>
              <a:t>new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data.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This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means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noise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random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fluctuations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training</a:t>
            </a:r>
            <a:r>
              <a:rPr sz="2400" spc="7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data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1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picked</a:t>
            </a:r>
            <a:r>
              <a:rPr sz="2400" spc="1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up</a:t>
            </a:r>
            <a:r>
              <a:rPr sz="2400" spc="1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1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learned</a:t>
            </a:r>
            <a:r>
              <a:rPr sz="2400" spc="1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</a:t>
            </a:r>
            <a:r>
              <a:rPr sz="2400" spc="1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concepts</a:t>
            </a:r>
            <a:r>
              <a:rPr sz="2400" spc="1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by</a:t>
            </a:r>
            <a:r>
              <a:rPr sz="2400" spc="1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1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model.</a:t>
            </a:r>
            <a:r>
              <a:rPr sz="2400" spc="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1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problem</a:t>
            </a:r>
            <a:r>
              <a:rPr sz="2400" spc="1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1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1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these </a:t>
            </a:r>
            <a:r>
              <a:rPr sz="2400" dirty="0">
                <a:latin typeface="Arial MT"/>
                <a:cs typeface="Arial MT"/>
              </a:rPr>
              <a:t>concepts</a:t>
            </a:r>
            <a:r>
              <a:rPr sz="2400" spc="1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do</a:t>
            </a:r>
            <a:r>
              <a:rPr sz="2400" spc="1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not</a:t>
            </a:r>
            <a:r>
              <a:rPr sz="2400" spc="1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apply</a:t>
            </a:r>
            <a:r>
              <a:rPr sz="2400" spc="1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1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new</a:t>
            </a:r>
            <a:r>
              <a:rPr sz="2400" spc="1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data</a:t>
            </a:r>
            <a:r>
              <a:rPr sz="2400" spc="1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1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negatively</a:t>
            </a:r>
            <a:r>
              <a:rPr sz="2400" spc="1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impact</a:t>
            </a:r>
            <a:r>
              <a:rPr sz="2400" spc="1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1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models</a:t>
            </a:r>
            <a:r>
              <a:rPr sz="2400" spc="1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ability</a:t>
            </a:r>
            <a:r>
              <a:rPr sz="2400" spc="16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to </a:t>
            </a:r>
            <a:r>
              <a:rPr sz="2400" spc="-10" dirty="0">
                <a:latin typeface="Arial MT"/>
                <a:cs typeface="Arial MT"/>
              </a:rPr>
              <a:t>generalize.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2400" dirty="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</a:pPr>
            <a:r>
              <a:rPr sz="2800" b="1" i="1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800" b="1" i="1" spc="2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Arial"/>
                <a:cs typeface="Arial"/>
              </a:rPr>
              <a:t>model</a:t>
            </a:r>
            <a:r>
              <a:rPr sz="2800" b="1" i="1" spc="25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i="1" spc="45" dirty="0">
                <a:solidFill>
                  <a:srgbClr val="FF0000"/>
                </a:solidFill>
                <a:latin typeface="Arial"/>
                <a:cs typeface="Arial"/>
              </a:rPr>
              <a:t>performs</a:t>
            </a:r>
            <a:r>
              <a:rPr sz="2800" b="1" i="1" spc="2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Arial"/>
                <a:cs typeface="Arial"/>
              </a:rPr>
              <a:t>well</a:t>
            </a:r>
            <a:r>
              <a:rPr sz="2800" b="1" i="1" spc="25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sz="2800" b="1" i="1" spc="25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800" b="1" i="1" spc="2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i="1" spc="55" dirty="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  <a:r>
              <a:rPr sz="2800" b="1" i="1" spc="2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Arial"/>
                <a:cs typeface="Arial"/>
              </a:rPr>
              <a:t>data,</a:t>
            </a:r>
            <a:r>
              <a:rPr sz="2800" b="1" i="1" spc="2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Arial"/>
                <a:cs typeface="Arial"/>
              </a:rPr>
              <a:t>but</a:t>
            </a:r>
            <a:r>
              <a:rPr sz="2800" b="1" i="1" spc="2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Arial"/>
                <a:cs typeface="Arial"/>
              </a:rPr>
              <a:t>it</a:t>
            </a:r>
            <a:r>
              <a:rPr sz="2800" b="1" i="1" spc="2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Arial"/>
                <a:cs typeface="Arial"/>
              </a:rPr>
              <a:t>does</a:t>
            </a:r>
            <a:r>
              <a:rPr sz="2800" b="1" i="1" spc="2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i="1" spc="-25" dirty="0">
                <a:solidFill>
                  <a:srgbClr val="FF0000"/>
                </a:solidFill>
                <a:latin typeface="Arial"/>
                <a:cs typeface="Arial"/>
              </a:rPr>
              <a:t>not </a:t>
            </a:r>
            <a:r>
              <a:rPr sz="2800" b="1" i="1" dirty="0">
                <a:solidFill>
                  <a:srgbClr val="FF0000"/>
                </a:solidFill>
                <a:latin typeface="Arial"/>
                <a:cs typeface="Arial"/>
              </a:rPr>
              <a:t>generalize</a:t>
            </a:r>
            <a:r>
              <a:rPr sz="2800" b="1" i="1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i="1" spc="-10" dirty="0">
                <a:solidFill>
                  <a:srgbClr val="FF0000"/>
                </a:solidFill>
                <a:latin typeface="Arial"/>
                <a:cs typeface="Arial"/>
              </a:rPr>
              <a:t>well.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1280" y="312102"/>
            <a:ext cx="94348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9605" marR="5080" indent="-3176905">
              <a:lnSpc>
                <a:spcPct val="100000"/>
              </a:lnSpc>
              <a:spcBef>
                <a:spcPts val="100"/>
              </a:spcBef>
            </a:pPr>
            <a:r>
              <a:rPr dirty="0"/>
              <a:t>Main</a:t>
            </a:r>
            <a:r>
              <a:rPr spc="-40" dirty="0"/>
              <a:t> </a:t>
            </a:r>
            <a:r>
              <a:rPr dirty="0"/>
              <a:t>Challenges</a:t>
            </a:r>
            <a:r>
              <a:rPr spc="-30" dirty="0"/>
              <a:t> </a:t>
            </a:r>
            <a:r>
              <a:rPr dirty="0"/>
              <a:t>of</a:t>
            </a:r>
            <a:r>
              <a:rPr spc="160" dirty="0"/>
              <a:t> </a:t>
            </a:r>
            <a:r>
              <a:rPr dirty="0"/>
              <a:t>Machine</a:t>
            </a:r>
            <a:r>
              <a:rPr spc="-35" dirty="0"/>
              <a:t> </a:t>
            </a:r>
            <a:r>
              <a:rPr spc="-10" dirty="0"/>
              <a:t>Learning </a:t>
            </a:r>
            <a:r>
              <a:rPr dirty="0">
                <a:solidFill>
                  <a:srgbClr val="C00000"/>
                </a:solidFill>
              </a:rPr>
              <a:t>2-</a:t>
            </a:r>
            <a:r>
              <a:rPr spc="-5" dirty="0">
                <a:solidFill>
                  <a:srgbClr val="C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3639" y="2326005"/>
            <a:ext cx="9823450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6F2F9F"/>
                </a:solidFill>
                <a:latin typeface="Arial"/>
                <a:cs typeface="Arial"/>
              </a:rPr>
              <a:t>2)</a:t>
            </a:r>
            <a:r>
              <a:rPr sz="3200" b="1" spc="-7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6F2F9F"/>
                </a:solidFill>
                <a:latin typeface="Arial"/>
                <a:cs typeface="Arial"/>
              </a:rPr>
              <a:t>Underfitting</a:t>
            </a:r>
            <a:r>
              <a:rPr sz="3200" b="1" spc="-6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6F2F9F"/>
                </a:solidFill>
                <a:latin typeface="Arial"/>
                <a:cs typeface="Arial"/>
              </a:rPr>
              <a:t>the</a:t>
            </a:r>
            <a:r>
              <a:rPr sz="3200" b="1" spc="-6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6F2F9F"/>
                </a:solidFill>
                <a:latin typeface="Arial"/>
                <a:cs typeface="Arial"/>
              </a:rPr>
              <a:t>Training</a:t>
            </a:r>
            <a:r>
              <a:rPr sz="3200" b="1" spc="-6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6F2F9F"/>
                </a:solidFill>
                <a:latin typeface="Arial"/>
                <a:cs typeface="Arial"/>
              </a:rPr>
              <a:t>Data: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32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3200" spc="114" dirty="0">
                <a:latin typeface="Arial MT"/>
                <a:cs typeface="Arial MT"/>
              </a:rPr>
              <a:t>Underfitting</a:t>
            </a:r>
            <a:r>
              <a:rPr sz="3200" spc="275" dirty="0">
                <a:latin typeface="Arial MT"/>
                <a:cs typeface="Arial MT"/>
              </a:rPr>
              <a:t> </a:t>
            </a:r>
            <a:r>
              <a:rPr sz="3200" spc="60" dirty="0">
                <a:latin typeface="Arial MT"/>
                <a:cs typeface="Arial MT"/>
              </a:rPr>
              <a:t>is</a:t>
            </a:r>
            <a:r>
              <a:rPr sz="3200" spc="275" dirty="0">
                <a:latin typeface="Arial MT"/>
                <a:cs typeface="Arial MT"/>
              </a:rPr>
              <a:t> </a:t>
            </a:r>
            <a:r>
              <a:rPr sz="3200" spc="85" dirty="0">
                <a:latin typeface="Arial MT"/>
                <a:cs typeface="Arial MT"/>
              </a:rPr>
              <a:t>the</a:t>
            </a:r>
            <a:r>
              <a:rPr sz="3200" spc="275" dirty="0">
                <a:latin typeface="Arial MT"/>
                <a:cs typeface="Arial MT"/>
              </a:rPr>
              <a:t> </a:t>
            </a:r>
            <a:r>
              <a:rPr sz="3200" spc="110" dirty="0">
                <a:latin typeface="Arial MT"/>
                <a:cs typeface="Arial MT"/>
              </a:rPr>
              <a:t>opposite</a:t>
            </a:r>
            <a:r>
              <a:rPr sz="3200" spc="275" dirty="0">
                <a:latin typeface="Arial MT"/>
                <a:cs typeface="Arial MT"/>
              </a:rPr>
              <a:t> </a:t>
            </a:r>
            <a:r>
              <a:rPr sz="3200" spc="65" dirty="0">
                <a:latin typeface="Arial MT"/>
                <a:cs typeface="Arial MT"/>
              </a:rPr>
              <a:t>of</a:t>
            </a:r>
            <a:r>
              <a:rPr sz="3200" spc="280" dirty="0">
                <a:latin typeface="Arial MT"/>
                <a:cs typeface="Arial MT"/>
              </a:rPr>
              <a:t> </a:t>
            </a:r>
            <a:r>
              <a:rPr sz="3200" spc="120" dirty="0">
                <a:latin typeface="Arial MT"/>
                <a:cs typeface="Arial MT"/>
              </a:rPr>
              <a:t>overfitting:</a:t>
            </a:r>
            <a:r>
              <a:rPr sz="3200" spc="290" dirty="0">
                <a:latin typeface="Arial MT"/>
                <a:cs typeface="Arial MT"/>
              </a:rPr>
              <a:t> </a:t>
            </a:r>
            <a:r>
              <a:rPr sz="3200" spc="60" dirty="0">
                <a:latin typeface="Arial MT"/>
                <a:cs typeface="Arial MT"/>
              </a:rPr>
              <a:t>it</a:t>
            </a:r>
            <a:r>
              <a:rPr sz="3200" spc="295" dirty="0">
                <a:latin typeface="Arial MT"/>
                <a:cs typeface="Arial MT"/>
              </a:rPr>
              <a:t> </a:t>
            </a:r>
            <a:r>
              <a:rPr sz="3200" spc="100" dirty="0">
                <a:latin typeface="Arial MT"/>
                <a:cs typeface="Arial MT"/>
              </a:rPr>
              <a:t>occurs </a:t>
            </a:r>
            <a:r>
              <a:rPr sz="3200" spc="250" dirty="0">
                <a:latin typeface="Arial MT"/>
                <a:cs typeface="Arial MT"/>
              </a:rPr>
              <a:t>when</a:t>
            </a:r>
            <a:r>
              <a:rPr sz="3200" spc="675" dirty="0">
                <a:latin typeface="Arial MT"/>
                <a:cs typeface="Arial MT"/>
              </a:rPr>
              <a:t> </a:t>
            </a:r>
            <a:r>
              <a:rPr sz="3200" b="1" spc="245" dirty="0">
                <a:solidFill>
                  <a:srgbClr val="1D41D4"/>
                </a:solidFill>
                <a:latin typeface="Arial"/>
                <a:cs typeface="Arial"/>
              </a:rPr>
              <a:t>your</a:t>
            </a:r>
            <a:r>
              <a:rPr sz="3200" b="1" spc="68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b="1" spc="265" dirty="0">
                <a:solidFill>
                  <a:srgbClr val="1D41D4"/>
                </a:solidFill>
                <a:latin typeface="Arial"/>
                <a:cs typeface="Arial"/>
              </a:rPr>
              <a:t>model</a:t>
            </a:r>
            <a:r>
              <a:rPr sz="3200" b="1" spc="68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b="1" spc="165" dirty="0">
                <a:solidFill>
                  <a:srgbClr val="1D41D4"/>
                </a:solidFill>
                <a:latin typeface="Arial"/>
                <a:cs typeface="Arial"/>
              </a:rPr>
              <a:t>is</a:t>
            </a:r>
            <a:r>
              <a:rPr sz="3200" b="1" spc="68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b="1" spc="220" dirty="0">
                <a:solidFill>
                  <a:srgbClr val="1D41D4"/>
                </a:solidFill>
                <a:latin typeface="Arial"/>
                <a:cs typeface="Arial"/>
              </a:rPr>
              <a:t>too</a:t>
            </a:r>
            <a:r>
              <a:rPr sz="3200" b="1" spc="68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b="1" spc="270" dirty="0">
                <a:solidFill>
                  <a:srgbClr val="1D41D4"/>
                </a:solidFill>
                <a:latin typeface="Arial"/>
                <a:cs typeface="Arial"/>
              </a:rPr>
              <a:t>simple</a:t>
            </a:r>
            <a:r>
              <a:rPr sz="3200" b="1" spc="680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200" spc="170" dirty="0">
                <a:latin typeface="Arial MT"/>
                <a:cs typeface="Arial MT"/>
              </a:rPr>
              <a:t>to</a:t>
            </a:r>
            <a:r>
              <a:rPr sz="3200" spc="690" dirty="0">
                <a:latin typeface="Arial MT"/>
                <a:cs typeface="Arial MT"/>
              </a:rPr>
              <a:t> </a:t>
            </a:r>
            <a:r>
              <a:rPr sz="3200" spc="270" dirty="0">
                <a:latin typeface="Arial MT"/>
                <a:cs typeface="Arial MT"/>
              </a:rPr>
              <a:t>learn</a:t>
            </a:r>
            <a:r>
              <a:rPr sz="3200" spc="690" dirty="0">
                <a:latin typeface="Arial MT"/>
                <a:cs typeface="Arial MT"/>
              </a:rPr>
              <a:t> </a:t>
            </a:r>
            <a:r>
              <a:rPr sz="3200" spc="200" dirty="0">
                <a:latin typeface="Arial MT"/>
                <a:cs typeface="Arial MT"/>
              </a:rPr>
              <a:t>the </a:t>
            </a:r>
            <a:r>
              <a:rPr sz="3200" dirty="0">
                <a:latin typeface="Arial MT"/>
                <a:cs typeface="Arial MT"/>
              </a:rPr>
              <a:t>underlying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structure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of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data.</a:t>
            </a:r>
            <a:endParaRPr sz="32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8995" y="295592"/>
            <a:ext cx="790003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1440" marR="5080" indent="-2618740">
              <a:lnSpc>
                <a:spcPct val="100000"/>
              </a:lnSpc>
              <a:spcBef>
                <a:spcPts val="100"/>
              </a:spcBef>
              <a:tabLst>
                <a:tab pos="3564254" algn="l"/>
              </a:tabLst>
            </a:pPr>
            <a:r>
              <a:rPr b="1" dirty="0">
                <a:latin typeface="Trebuchet MS"/>
                <a:cs typeface="Trebuchet MS"/>
              </a:rPr>
              <a:t>Main</a:t>
            </a:r>
            <a:r>
              <a:rPr b="1" spc="-45" dirty="0">
                <a:latin typeface="Trebuchet MS"/>
                <a:cs typeface="Trebuchet MS"/>
              </a:rPr>
              <a:t> </a:t>
            </a:r>
            <a:r>
              <a:rPr b="1" spc="-10" dirty="0">
                <a:latin typeface="Trebuchet MS"/>
                <a:cs typeface="Trebuchet MS"/>
              </a:rPr>
              <a:t>Challenges</a:t>
            </a:r>
            <a:r>
              <a:rPr b="1" dirty="0">
                <a:latin typeface="Trebuchet MS"/>
                <a:cs typeface="Trebuchet MS"/>
              </a:rPr>
              <a:t>	of</a:t>
            </a:r>
            <a:r>
              <a:rPr b="1" spc="-55" dirty="0">
                <a:latin typeface="Trebuchet MS"/>
                <a:cs typeface="Trebuchet MS"/>
              </a:rPr>
              <a:t> </a:t>
            </a:r>
            <a:r>
              <a:rPr b="1" dirty="0">
                <a:latin typeface="Trebuchet MS"/>
                <a:cs typeface="Trebuchet MS"/>
              </a:rPr>
              <a:t>Machine</a:t>
            </a:r>
            <a:r>
              <a:rPr b="1" spc="-50" dirty="0">
                <a:latin typeface="Trebuchet MS"/>
                <a:cs typeface="Trebuchet MS"/>
              </a:rPr>
              <a:t> </a:t>
            </a:r>
            <a:r>
              <a:rPr b="1" spc="-10" dirty="0">
                <a:latin typeface="Trebuchet MS"/>
                <a:cs typeface="Trebuchet MS"/>
              </a:rPr>
              <a:t>Learning </a:t>
            </a:r>
            <a:r>
              <a:rPr b="1" dirty="0">
                <a:solidFill>
                  <a:srgbClr val="C00000"/>
                </a:solidFill>
                <a:latin typeface="Trebuchet MS"/>
                <a:cs typeface="Trebuchet MS"/>
              </a:rPr>
              <a:t>2-</a:t>
            </a:r>
            <a:r>
              <a:rPr b="1" spc="-24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b="1" spc="-10" dirty="0">
                <a:solidFill>
                  <a:srgbClr val="C00000"/>
                </a:solidFill>
                <a:latin typeface="Trebuchet MS"/>
                <a:cs typeface="Trebuchet MS"/>
              </a:rPr>
              <a:t>Algorithm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695" y="1479803"/>
            <a:ext cx="10391419" cy="451920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1280" y="312102"/>
            <a:ext cx="94348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9605" marR="5080" indent="-3176905">
              <a:lnSpc>
                <a:spcPct val="100000"/>
              </a:lnSpc>
              <a:spcBef>
                <a:spcPts val="100"/>
              </a:spcBef>
            </a:pPr>
            <a:r>
              <a:rPr dirty="0"/>
              <a:t>Main</a:t>
            </a:r>
            <a:r>
              <a:rPr spc="-40" dirty="0"/>
              <a:t> </a:t>
            </a:r>
            <a:r>
              <a:rPr dirty="0"/>
              <a:t>Challenges</a:t>
            </a:r>
            <a:r>
              <a:rPr spc="-30" dirty="0"/>
              <a:t> </a:t>
            </a:r>
            <a:r>
              <a:rPr dirty="0"/>
              <a:t>of</a:t>
            </a:r>
            <a:r>
              <a:rPr spc="160" dirty="0"/>
              <a:t> </a:t>
            </a:r>
            <a:r>
              <a:rPr dirty="0"/>
              <a:t>Machine</a:t>
            </a:r>
            <a:r>
              <a:rPr spc="-35" dirty="0"/>
              <a:t> </a:t>
            </a:r>
            <a:r>
              <a:rPr spc="-10" dirty="0"/>
              <a:t>Learning </a:t>
            </a:r>
            <a:r>
              <a:rPr dirty="0">
                <a:solidFill>
                  <a:srgbClr val="C00000"/>
                </a:solidFill>
              </a:rPr>
              <a:t>2-</a:t>
            </a:r>
            <a:r>
              <a:rPr spc="-5" dirty="0">
                <a:solidFill>
                  <a:srgbClr val="C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Algorithm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4083" y="1479803"/>
            <a:ext cx="9296779" cy="47945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70" dirty="0"/>
              <a:t> </a:t>
            </a:r>
            <a:r>
              <a:rPr dirty="0"/>
              <a:t>to</a:t>
            </a:r>
            <a:r>
              <a:rPr spc="-75" dirty="0"/>
              <a:t> </a:t>
            </a:r>
            <a:r>
              <a:rPr dirty="0"/>
              <a:t>Avoid</a:t>
            </a:r>
            <a:r>
              <a:rPr spc="-75" dirty="0"/>
              <a:t> </a:t>
            </a:r>
            <a:r>
              <a:rPr dirty="0"/>
              <a:t>Underfitting</a:t>
            </a:r>
            <a:r>
              <a:rPr spc="-75" dirty="0"/>
              <a:t> </a:t>
            </a:r>
            <a:r>
              <a:rPr dirty="0"/>
              <a:t>and</a:t>
            </a:r>
            <a:r>
              <a:rPr spc="-75" dirty="0"/>
              <a:t> </a:t>
            </a:r>
            <a:r>
              <a:rPr spc="-10" dirty="0"/>
              <a:t>Overfitting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7577" y="1374457"/>
            <a:ext cx="10057130" cy="4592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10460" algn="l"/>
              </a:tabLst>
            </a:pPr>
            <a:r>
              <a:rPr sz="3200" b="1" spc="-290" dirty="0">
                <a:solidFill>
                  <a:srgbClr val="C00000"/>
                </a:solidFill>
                <a:latin typeface="Georgia"/>
                <a:cs typeface="Georgia"/>
              </a:rPr>
              <a:t>Underfitting</a:t>
            </a:r>
            <a:r>
              <a:rPr sz="3200" b="1" dirty="0">
                <a:solidFill>
                  <a:srgbClr val="C00000"/>
                </a:solidFill>
                <a:latin typeface="Georgia"/>
                <a:cs typeface="Georgia"/>
              </a:rPr>
              <a:t>	</a:t>
            </a:r>
            <a:r>
              <a:rPr sz="3200" b="1" spc="-335" dirty="0">
                <a:solidFill>
                  <a:srgbClr val="C00000"/>
                </a:solidFill>
                <a:latin typeface="Georgia"/>
                <a:cs typeface="Georgia"/>
              </a:rPr>
              <a:t>:</a:t>
            </a:r>
            <a:endParaRPr sz="3200" dirty="0">
              <a:latin typeface="Georgia"/>
              <a:cs typeface="Georgia"/>
            </a:endParaRPr>
          </a:p>
          <a:p>
            <a:pPr marL="583565" indent="-570865">
              <a:lnSpc>
                <a:spcPct val="100000"/>
              </a:lnSpc>
              <a:buFont typeface="Arial MT"/>
              <a:buChar char="•"/>
              <a:tabLst>
                <a:tab pos="583565" algn="l"/>
                <a:tab pos="2813050" algn="l"/>
              </a:tabLst>
            </a:pPr>
            <a:r>
              <a:rPr sz="3200" spc="-10" dirty="0">
                <a:latin typeface="Georgia"/>
                <a:cs typeface="Georgia"/>
              </a:rPr>
              <a:t>Complexify</a:t>
            </a:r>
            <a:r>
              <a:rPr sz="3200" dirty="0">
                <a:latin typeface="Georgia"/>
                <a:cs typeface="Georgia"/>
              </a:rPr>
              <a:t>	</a:t>
            </a:r>
            <a:r>
              <a:rPr sz="3200" spc="-10" dirty="0">
                <a:latin typeface="Georgia"/>
                <a:cs typeface="Georgia"/>
              </a:rPr>
              <a:t>model</a:t>
            </a:r>
            <a:endParaRPr sz="3200" dirty="0">
              <a:latin typeface="Georgia"/>
              <a:cs typeface="Georgia"/>
            </a:endParaRPr>
          </a:p>
          <a:p>
            <a:pPr marL="583565" indent="-570865">
              <a:lnSpc>
                <a:spcPct val="100000"/>
              </a:lnSpc>
              <a:buFont typeface="Arial MT"/>
              <a:buChar char="•"/>
              <a:tabLst>
                <a:tab pos="583565" algn="l"/>
                <a:tab pos="1498600" algn="l"/>
                <a:tab pos="2606040" algn="l"/>
              </a:tabLst>
            </a:pPr>
            <a:r>
              <a:rPr sz="3200" spc="-25" dirty="0">
                <a:latin typeface="Georgia"/>
                <a:cs typeface="Georgia"/>
              </a:rPr>
              <a:t>Add</a:t>
            </a:r>
            <a:r>
              <a:rPr sz="3200" dirty="0">
                <a:latin typeface="Georgia"/>
                <a:cs typeface="Georgia"/>
              </a:rPr>
              <a:t>	</a:t>
            </a:r>
            <a:r>
              <a:rPr sz="3200" spc="-20" dirty="0">
                <a:latin typeface="Georgia"/>
                <a:cs typeface="Georgia"/>
              </a:rPr>
              <a:t>more</a:t>
            </a:r>
            <a:r>
              <a:rPr sz="3200" dirty="0">
                <a:latin typeface="Georgia"/>
                <a:cs typeface="Georgia"/>
              </a:rPr>
              <a:t>	</a:t>
            </a:r>
            <a:r>
              <a:rPr sz="3200" spc="-10" dirty="0">
                <a:latin typeface="Georgia"/>
                <a:cs typeface="Georgia"/>
              </a:rPr>
              <a:t>features</a:t>
            </a:r>
            <a:endParaRPr sz="3200" dirty="0">
              <a:latin typeface="Georgia"/>
              <a:cs typeface="Georgia"/>
            </a:endParaRPr>
          </a:p>
          <a:p>
            <a:pPr marL="583565" indent="-570865">
              <a:lnSpc>
                <a:spcPts val="3340"/>
              </a:lnSpc>
              <a:buFont typeface="Arial MT"/>
              <a:buChar char="•"/>
              <a:tabLst>
                <a:tab pos="583565" algn="l"/>
                <a:tab pos="1729105" algn="l"/>
              </a:tabLst>
            </a:pPr>
            <a:r>
              <a:rPr sz="3200" spc="-10" dirty="0">
                <a:latin typeface="Georgia"/>
                <a:cs typeface="Georgia"/>
              </a:rPr>
              <a:t>Train</a:t>
            </a:r>
            <a:r>
              <a:rPr sz="3200" dirty="0">
                <a:latin typeface="Georgia"/>
                <a:cs typeface="Georgia"/>
              </a:rPr>
              <a:t>	</a:t>
            </a:r>
            <a:r>
              <a:rPr sz="3200" spc="-10" dirty="0">
                <a:latin typeface="Georgia"/>
                <a:cs typeface="Georgia"/>
              </a:rPr>
              <a:t>longer</a:t>
            </a:r>
            <a:endParaRPr sz="3200" dirty="0">
              <a:latin typeface="Georgia"/>
              <a:cs typeface="Georgia"/>
            </a:endParaRPr>
          </a:p>
          <a:p>
            <a:pPr marL="721995" algn="ctr">
              <a:lnSpc>
                <a:spcPts val="3820"/>
              </a:lnSpc>
            </a:pPr>
            <a:r>
              <a:rPr sz="3600" b="1" dirty="0">
                <a:solidFill>
                  <a:srgbClr val="C00000"/>
                </a:solidFill>
                <a:latin typeface="Arial"/>
                <a:cs typeface="Arial"/>
              </a:rPr>
              <a:t>Overfitting</a:t>
            </a:r>
            <a:r>
              <a:rPr sz="3600" b="1" spc="-1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600" b="1" spc="-50" dirty="0">
                <a:solidFill>
                  <a:srgbClr val="C00000"/>
                </a:solidFill>
                <a:latin typeface="Arial"/>
                <a:cs typeface="Arial"/>
              </a:rPr>
              <a:t>:</a:t>
            </a:r>
            <a:endParaRPr sz="3600" dirty="0">
              <a:latin typeface="Arial"/>
              <a:cs typeface="Arial"/>
            </a:endParaRPr>
          </a:p>
          <a:p>
            <a:pPr marL="4378960" lvl="1" indent="-285115">
              <a:lnSpc>
                <a:spcPct val="100000"/>
              </a:lnSpc>
              <a:buChar char="•"/>
              <a:tabLst>
                <a:tab pos="4378960" algn="l"/>
              </a:tabLst>
            </a:pPr>
            <a:r>
              <a:rPr sz="3600" spc="-10" dirty="0">
                <a:latin typeface="Arial MT"/>
                <a:cs typeface="Arial MT"/>
              </a:rPr>
              <a:t>validation</a:t>
            </a:r>
            <a:endParaRPr sz="3600" dirty="0">
              <a:latin typeface="Arial MT"/>
              <a:cs typeface="Arial MT"/>
            </a:endParaRPr>
          </a:p>
          <a:p>
            <a:pPr marL="4378960" lvl="1" indent="-285115">
              <a:lnSpc>
                <a:spcPct val="100000"/>
              </a:lnSpc>
              <a:buChar char="•"/>
              <a:tabLst>
                <a:tab pos="4378960" algn="l"/>
              </a:tabLst>
            </a:pPr>
            <a:r>
              <a:rPr sz="3600" dirty="0">
                <a:latin typeface="Arial MT"/>
                <a:cs typeface="Arial MT"/>
              </a:rPr>
              <a:t>Perform</a:t>
            </a:r>
            <a:r>
              <a:rPr sz="3600" spc="-75" dirty="0">
                <a:latin typeface="Arial MT"/>
                <a:cs typeface="Arial MT"/>
              </a:rPr>
              <a:t> </a:t>
            </a:r>
            <a:r>
              <a:rPr sz="3600" spc="-10" dirty="0">
                <a:latin typeface="Arial MT"/>
                <a:cs typeface="Arial MT"/>
              </a:rPr>
              <a:t>regularization</a:t>
            </a:r>
            <a:endParaRPr sz="3600" dirty="0">
              <a:latin typeface="Arial MT"/>
              <a:cs typeface="Arial MT"/>
            </a:endParaRPr>
          </a:p>
          <a:p>
            <a:pPr marL="4378960" lvl="1" indent="-285115">
              <a:lnSpc>
                <a:spcPct val="100000"/>
              </a:lnSpc>
              <a:buChar char="•"/>
              <a:tabLst>
                <a:tab pos="4378960" algn="l"/>
              </a:tabLst>
            </a:pPr>
            <a:r>
              <a:rPr sz="3600" dirty="0">
                <a:latin typeface="Arial MT"/>
                <a:cs typeface="Arial MT"/>
              </a:rPr>
              <a:t>Get</a:t>
            </a:r>
            <a:r>
              <a:rPr sz="3600" spc="-3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more</a:t>
            </a:r>
            <a:r>
              <a:rPr sz="3600" spc="-35" dirty="0">
                <a:latin typeface="Arial MT"/>
                <a:cs typeface="Arial MT"/>
              </a:rPr>
              <a:t> </a:t>
            </a:r>
            <a:r>
              <a:rPr sz="3600" spc="-20" dirty="0">
                <a:latin typeface="Arial MT"/>
                <a:cs typeface="Arial MT"/>
              </a:rPr>
              <a:t>data</a:t>
            </a:r>
            <a:endParaRPr sz="3600" dirty="0">
              <a:latin typeface="Arial MT"/>
              <a:cs typeface="Arial MT"/>
            </a:endParaRPr>
          </a:p>
          <a:p>
            <a:pPr marL="4378960" lvl="1" indent="-285115">
              <a:lnSpc>
                <a:spcPct val="100000"/>
              </a:lnSpc>
              <a:buChar char="•"/>
              <a:tabLst>
                <a:tab pos="4378960" algn="l"/>
              </a:tabLst>
            </a:pPr>
            <a:r>
              <a:rPr sz="3600" dirty="0">
                <a:latin typeface="Arial MT"/>
                <a:cs typeface="Arial MT"/>
              </a:rPr>
              <a:t>Remove/Add</a:t>
            </a:r>
            <a:r>
              <a:rPr sz="3600" spc="-6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some</a:t>
            </a:r>
            <a:r>
              <a:rPr sz="3600" spc="-50" dirty="0">
                <a:latin typeface="Arial MT"/>
                <a:cs typeface="Arial MT"/>
              </a:rPr>
              <a:t> </a:t>
            </a:r>
            <a:r>
              <a:rPr sz="3600" spc="-10" dirty="0">
                <a:latin typeface="Arial MT"/>
                <a:cs typeface="Arial MT"/>
              </a:rPr>
              <a:t>features</a:t>
            </a:r>
            <a:endParaRPr sz="36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8800" marR="5080" indent="-1816100">
              <a:lnSpc>
                <a:spcPct val="100000"/>
              </a:lnSpc>
              <a:spcBef>
                <a:spcPts val="100"/>
              </a:spcBef>
            </a:pPr>
            <a:r>
              <a:rPr dirty="0"/>
              <a:t>Common</a:t>
            </a:r>
            <a:r>
              <a:rPr spc="-55" dirty="0"/>
              <a:t> </a:t>
            </a:r>
            <a:r>
              <a:rPr dirty="0">
                <a:solidFill>
                  <a:srgbClr val="00AF50"/>
                </a:solidFill>
              </a:rPr>
              <a:t>Classification</a:t>
            </a:r>
            <a:r>
              <a:rPr spc="-50" dirty="0">
                <a:solidFill>
                  <a:srgbClr val="00AF50"/>
                </a:solidFill>
              </a:rPr>
              <a:t> </a:t>
            </a:r>
            <a:r>
              <a:rPr dirty="0"/>
              <a:t>Model</a:t>
            </a:r>
            <a:r>
              <a:rPr spc="-45" dirty="0"/>
              <a:t> </a:t>
            </a:r>
            <a:r>
              <a:rPr spc="-10" dirty="0"/>
              <a:t>Evaluation </a:t>
            </a:r>
            <a:r>
              <a:rPr dirty="0"/>
              <a:t>Metrics</a:t>
            </a:r>
            <a:r>
              <a:rPr spc="-30" dirty="0"/>
              <a:t> </a:t>
            </a:r>
            <a:r>
              <a:rPr dirty="0"/>
              <a:t>:</a:t>
            </a:r>
            <a:r>
              <a:rPr spc="-30" dirty="0"/>
              <a:t> </a:t>
            </a:r>
            <a:r>
              <a:rPr dirty="0">
                <a:solidFill>
                  <a:srgbClr val="C00000"/>
                </a:solidFill>
              </a:rPr>
              <a:t>Confusion</a:t>
            </a:r>
            <a:r>
              <a:rPr spc="-35" dirty="0">
                <a:solidFill>
                  <a:srgbClr val="C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Matrix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3090" y="1626552"/>
            <a:ext cx="10951845" cy="82041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  <a:tabLst>
                <a:tab pos="4578350" algn="l"/>
                <a:tab pos="5488305" algn="l"/>
                <a:tab pos="5928995" algn="l"/>
                <a:tab pos="7477759" algn="l"/>
                <a:tab pos="8113395" algn="l"/>
                <a:tab pos="10326370" algn="l"/>
                <a:tab pos="10768965" algn="l"/>
              </a:tabLst>
            </a:pPr>
            <a:r>
              <a:rPr sz="2800" b="1" spc="100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2800" b="1" spc="37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145" dirty="0">
                <a:solidFill>
                  <a:srgbClr val="C00000"/>
                </a:solidFill>
                <a:latin typeface="Arial"/>
                <a:cs typeface="Arial"/>
              </a:rPr>
              <a:t>confusion</a:t>
            </a:r>
            <a:r>
              <a:rPr sz="2800" b="1" spc="37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135" dirty="0">
                <a:solidFill>
                  <a:srgbClr val="C00000"/>
                </a:solidFill>
                <a:latin typeface="Arial"/>
                <a:cs typeface="Arial"/>
              </a:rPr>
              <a:t>matrix</a:t>
            </a:r>
            <a:r>
              <a:rPr sz="2800" b="1" spc="25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55" dirty="0">
                <a:solidFill>
                  <a:srgbClr val="0D0D0D"/>
                </a:solidFill>
                <a:latin typeface="Arial"/>
                <a:cs typeface="Arial"/>
              </a:rPr>
              <a:t>is</a:t>
            </a:r>
            <a:r>
              <a:rPr sz="2400" b="1" dirty="0">
                <a:solidFill>
                  <a:srgbClr val="0D0D0D"/>
                </a:solidFill>
                <a:latin typeface="Arial"/>
                <a:cs typeface="Arial"/>
              </a:rPr>
              <a:t>	</a:t>
            </a:r>
            <a:r>
              <a:rPr sz="2400" b="1" spc="105" dirty="0">
                <a:solidFill>
                  <a:srgbClr val="0D0D0D"/>
                </a:solidFill>
                <a:latin typeface="Arial"/>
                <a:cs typeface="Arial"/>
              </a:rPr>
              <a:t>used</a:t>
            </a:r>
            <a:r>
              <a:rPr sz="2400" b="1" dirty="0">
                <a:solidFill>
                  <a:srgbClr val="0D0D0D"/>
                </a:solidFill>
                <a:latin typeface="Arial"/>
                <a:cs typeface="Arial"/>
              </a:rPr>
              <a:t>	</a:t>
            </a:r>
            <a:r>
              <a:rPr sz="2400" b="1" spc="60" dirty="0">
                <a:solidFill>
                  <a:srgbClr val="0D0D0D"/>
                </a:solidFill>
                <a:latin typeface="Arial"/>
                <a:cs typeface="Arial"/>
              </a:rPr>
              <a:t>to</a:t>
            </a:r>
            <a:r>
              <a:rPr sz="2400" b="1" dirty="0">
                <a:solidFill>
                  <a:srgbClr val="0D0D0D"/>
                </a:solidFill>
                <a:latin typeface="Arial"/>
                <a:cs typeface="Arial"/>
              </a:rPr>
              <a:t>	</a:t>
            </a:r>
            <a:r>
              <a:rPr sz="2400" b="1" spc="140" dirty="0">
                <a:solidFill>
                  <a:srgbClr val="0D0D0D"/>
                </a:solidFill>
                <a:latin typeface="Arial"/>
                <a:cs typeface="Arial"/>
              </a:rPr>
              <a:t>describe</a:t>
            </a:r>
            <a:r>
              <a:rPr sz="2400" b="1" dirty="0">
                <a:solidFill>
                  <a:srgbClr val="0D0D0D"/>
                </a:solidFill>
                <a:latin typeface="Arial"/>
                <a:cs typeface="Arial"/>
              </a:rPr>
              <a:t>	</a:t>
            </a:r>
            <a:r>
              <a:rPr sz="2400" b="1" spc="85" dirty="0">
                <a:solidFill>
                  <a:srgbClr val="0D0D0D"/>
                </a:solidFill>
                <a:latin typeface="Arial"/>
                <a:cs typeface="Arial"/>
              </a:rPr>
              <a:t>the</a:t>
            </a:r>
            <a:r>
              <a:rPr sz="2400" b="1" dirty="0">
                <a:solidFill>
                  <a:srgbClr val="0D0D0D"/>
                </a:solidFill>
                <a:latin typeface="Arial"/>
                <a:cs typeface="Arial"/>
              </a:rPr>
              <a:t>	</a:t>
            </a:r>
            <a:r>
              <a:rPr sz="2400" b="1" spc="145" dirty="0">
                <a:solidFill>
                  <a:srgbClr val="0D0D0D"/>
                </a:solidFill>
                <a:latin typeface="Arial"/>
                <a:cs typeface="Arial"/>
              </a:rPr>
              <a:t>performance</a:t>
            </a:r>
            <a:r>
              <a:rPr sz="2400" b="1" dirty="0">
                <a:solidFill>
                  <a:srgbClr val="0D0D0D"/>
                </a:solidFill>
                <a:latin typeface="Arial"/>
                <a:cs typeface="Arial"/>
              </a:rPr>
              <a:t>	</a:t>
            </a:r>
            <a:r>
              <a:rPr sz="2400" b="1" spc="60" dirty="0">
                <a:solidFill>
                  <a:srgbClr val="0D0D0D"/>
                </a:solidFill>
                <a:latin typeface="Arial"/>
                <a:cs typeface="Arial"/>
              </a:rPr>
              <a:t>of</a:t>
            </a:r>
            <a:r>
              <a:rPr sz="2400" b="1" dirty="0">
                <a:solidFill>
                  <a:srgbClr val="0D0D0D"/>
                </a:solidFill>
                <a:latin typeface="Arial"/>
                <a:cs typeface="Arial"/>
              </a:rPr>
              <a:t>	</a:t>
            </a:r>
            <a:r>
              <a:rPr sz="2400" b="1" spc="-50" dirty="0">
                <a:solidFill>
                  <a:srgbClr val="0D0D0D"/>
                </a:solidFill>
                <a:latin typeface="Arial"/>
                <a:cs typeface="Arial"/>
              </a:rPr>
              <a:t>a </a:t>
            </a:r>
            <a:r>
              <a:rPr sz="2400" b="1" dirty="0">
                <a:solidFill>
                  <a:srgbClr val="0D0D0D"/>
                </a:solidFill>
                <a:latin typeface="Arial"/>
                <a:cs typeface="Arial"/>
              </a:rPr>
              <a:t>classification</a:t>
            </a:r>
            <a:r>
              <a:rPr sz="2400" b="1" spc="-4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D0D0D"/>
                </a:solidFill>
                <a:latin typeface="Arial"/>
                <a:cs typeface="Arial"/>
              </a:rPr>
              <a:t>model</a:t>
            </a:r>
            <a:r>
              <a:rPr sz="2400" b="1" spc="-4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D0D0D"/>
                </a:solidFill>
                <a:latin typeface="Arial"/>
                <a:cs typeface="Arial"/>
              </a:rPr>
              <a:t>on</a:t>
            </a:r>
            <a:r>
              <a:rPr sz="2400" b="1" spc="-4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D0D0D"/>
                </a:solidFill>
                <a:latin typeface="Arial"/>
                <a:cs typeface="Arial"/>
              </a:rPr>
              <a:t>a</a:t>
            </a:r>
            <a:r>
              <a:rPr sz="2400" b="1" spc="-4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D0D0D"/>
                </a:solidFill>
                <a:latin typeface="Arial"/>
                <a:cs typeface="Arial"/>
              </a:rPr>
              <a:t>set</a:t>
            </a:r>
            <a:r>
              <a:rPr sz="2400" b="1" spc="-4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D0D0D"/>
                </a:solidFill>
                <a:latin typeface="Arial"/>
                <a:cs typeface="Arial"/>
              </a:rPr>
              <a:t>of</a:t>
            </a:r>
            <a:r>
              <a:rPr sz="2400" b="1" spc="-4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D0D0D"/>
                </a:solidFill>
                <a:latin typeface="Arial"/>
                <a:cs typeface="Arial"/>
              </a:rPr>
              <a:t>test</a:t>
            </a:r>
            <a:r>
              <a:rPr sz="2400" b="1" spc="-4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D0D0D"/>
                </a:solidFill>
                <a:latin typeface="Arial"/>
                <a:cs typeface="Arial"/>
              </a:rPr>
              <a:t>data</a:t>
            </a:r>
            <a:r>
              <a:rPr sz="2400" b="1" spc="-4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D0D0D"/>
                </a:solidFill>
                <a:latin typeface="Arial"/>
                <a:cs typeface="Arial"/>
              </a:rPr>
              <a:t>for</a:t>
            </a:r>
            <a:r>
              <a:rPr sz="2400" b="1" spc="-4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D0D0D"/>
                </a:solidFill>
                <a:latin typeface="Arial"/>
                <a:cs typeface="Arial"/>
              </a:rPr>
              <a:t>which</a:t>
            </a:r>
            <a:r>
              <a:rPr sz="2400" b="1" spc="-4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D0D0D"/>
                </a:solidFill>
                <a:latin typeface="Arial"/>
                <a:cs typeface="Arial"/>
              </a:rPr>
              <a:t>true</a:t>
            </a:r>
            <a:r>
              <a:rPr sz="2400" b="1" spc="-4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D0D0D"/>
                </a:solidFill>
                <a:latin typeface="Arial"/>
                <a:cs typeface="Arial"/>
              </a:rPr>
              <a:t>values</a:t>
            </a:r>
            <a:r>
              <a:rPr sz="2400" b="1" spc="-4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D0D0D"/>
                </a:solidFill>
                <a:latin typeface="Arial"/>
                <a:cs typeface="Arial"/>
              </a:rPr>
              <a:t>are</a:t>
            </a:r>
            <a:r>
              <a:rPr sz="2400" b="1" spc="-4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D0D0D"/>
                </a:solidFill>
                <a:latin typeface="Arial"/>
                <a:cs typeface="Arial"/>
              </a:rPr>
              <a:t>known.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4138" y="2676144"/>
            <a:ext cx="6760032" cy="368910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6785" y="312102"/>
            <a:ext cx="102438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20925" marR="5080" indent="-2308225">
              <a:lnSpc>
                <a:spcPct val="100000"/>
              </a:lnSpc>
              <a:spcBef>
                <a:spcPts val="100"/>
              </a:spcBef>
            </a:pPr>
            <a:r>
              <a:rPr dirty="0"/>
              <a:t>Common</a:t>
            </a:r>
            <a:r>
              <a:rPr spc="-55" dirty="0"/>
              <a:t> </a:t>
            </a:r>
            <a:r>
              <a:rPr dirty="0">
                <a:solidFill>
                  <a:srgbClr val="00AF50"/>
                </a:solidFill>
              </a:rPr>
              <a:t>Classification</a:t>
            </a:r>
            <a:r>
              <a:rPr spc="-50" dirty="0">
                <a:solidFill>
                  <a:srgbClr val="00AF50"/>
                </a:solidFill>
              </a:rPr>
              <a:t> </a:t>
            </a:r>
            <a:r>
              <a:rPr dirty="0"/>
              <a:t>Model</a:t>
            </a:r>
            <a:r>
              <a:rPr spc="-45" dirty="0"/>
              <a:t> </a:t>
            </a:r>
            <a:r>
              <a:rPr spc="-10" dirty="0"/>
              <a:t>Evaluation </a:t>
            </a:r>
            <a:r>
              <a:rPr dirty="0"/>
              <a:t>metrics</a:t>
            </a:r>
            <a:r>
              <a:rPr spc="-25" dirty="0"/>
              <a:t> </a:t>
            </a:r>
            <a:r>
              <a:rPr dirty="0"/>
              <a:t>:</a:t>
            </a:r>
            <a:r>
              <a:rPr spc="-20" dirty="0"/>
              <a:t> </a:t>
            </a:r>
            <a:r>
              <a:rPr dirty="0">
                <a:solidFill>
                  <a:srgbClr val="C00000"/>
                </a:solidFill>
              </a:rPr>
              <a:t>Main</a:t>
            </a:r>
            <a:r>
              <a:rPr spc="-25" dirty="0">
                <a:solidFill>
                  <a:srgbClr val="C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Metrics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1727" y="1567476"/>
            <a:ext cx="10356890" cy="46576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1476" y="1746504"/>
            <a:ext cx="3093720" cy="25496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85314" y="311467"/>
            <a:ext cx="836675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What</a:t>
            </a:r>
            <a:r>
              <a:rPr sz="4400" spc="95" dirty="0"/>
              <a:t> </a:t>
            </a:r>
            <a:r>
              <a:rPr sz="4400" dirty="0"/>
              <a:t>Does</a:t>
            </a:r>
            <a:r>
              <a:rPr sz="4400" spc="95" dirty="0"/>
              <a:t> </a:t>
            </a:r>
            <a:r>
              <a:rPr sz="4400" dirty="0"/>
              <a:t>Learning</a:t>
            </a:r>
            <a:r>
              <a:rPr sz="4400" spc="95" dirty="0"/>
              <a:t> </a:t>
            </a:r>
            <a:r>
              <a:rPr sz="4400" spc="-10" dirty="0"/>
              <a:t>Mean?</a:t>
            </a:r>
            <a:endParaRPr sz="4400" dirty="0"/>
          </a:p>
        </p:txBody>
      </p:sp>
      <p:sp>
        <p:nvSpPr>
          <p:cNvPr id="5" name="object 5"/>
          <p:cNvSpPr txBox="1"/>
          <p:nvPr/>
        </p:nvSpPr>
        <p:spPr>
          <a:xfrm>
            <a:off x="3886200" y="635866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593090" y="1454150"/>
            <a:ext cx="7745730" cy="3865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3600" b="1" spc="-3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3600" b="1" spc="4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254" dirty="0">
                <a:solidFill>
                  <a:srgbClr val="404040"/>
                </a:solidFill>
                <a:latin typeface="Arial"/>
                <a:cs typeface="Arial"/>
              </a:rPr>
              <a:t>computer</a:t>
            </a:r>
            <a:r>
              <a:rPr sz="3600" b="1" spc="6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250" dirty="0">
                <a:solidFill>
                  <a:srgbClr val="404040"/>
                </a:solidFill>
                <a:latin typeface="Arial"/>
                <a:cs typeface="Arial"/>
              </a:rPr>
              <a:t>program</a:t>
            </a:r>
            <a:r>
              <a:rPr sz="3600" b="1" spc="6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305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3600" b="1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sz="3600" b="1" spc="6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225" dirty="0">
                <a:solidFill>
                  <a:srgbClr val="404040"/>
                </a:solidFill>
                <a:latin typeface="Arial"/>
                <a:cs typeface="Arial"/>
              </a:rPr>
              <a:t>said</a:t>
            </a:r>
            <a:r>
              <a:rPr sz="3600" b="1" spc="6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140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sz="3600" b="1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335" dirty="0">
                <a:solidFill>
                  <a:srgbClr val="404040"/>
                </a:solidFill>
                <a:latin typeface="Arial"/>
                <a:cs typeface="Arial"/>
              </a:rPr>
              <a:t>learn</a:t>
            </a:r>
            <a:r>
              <a:rPr sz="3600" b="1" spc="869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-15" dirty="0">
                <a:solidFill>
                  <a:srgbClr val="404040"/>
                </a:solidFill>
                <a:latin typeface="Arial"/>
                <a:cs typeface="Arial"/>
              </a:rPr>
              <a:t>f</a:t>
            </a:r>
            <a:r>
              <a:rPr sz="3600" b="1" spc="-5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280" dirty="0">
                <a:solidFill>
                  <a:srgbClr val="404040"/>
                </a:solidFill>
                <a:latin typeface="Arial"/>
                <a:cs typeface="Arial"/>
              </a:rPr>
              <a:t>rom</a:t>
            </a:r>
            <a:r>
              <a:rPr sz="3600" b="1" spc="8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380" dirty="0">
                <a:solidFill>
                  <a:srgbClr val="1D41D4"/>
                </a:solidFill>
                <a:latin typeface="Arial"/>
                <a:cs typeface="Arial"/>
              </a:rPr>
              <a:t>experience</a:t>
            </a:r>
            <a:r>
              <a:rPr sz="3600" b="1" spc="87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3600" b="1" spc="87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600" b="1" spc="315" dirty="0">
                <a:solidFill>
                  <a:srgbClr val="404040"/>
                </a:solidFill>
                <a:latin typeface="Arial"/>
                <a:cs typeface="Arial"/>
              </a:rPr>
              <a:t>with</a:t>
            </a:r>
            <a:r>
              <a:rPr sz="3600" b="1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100" dirty="0">
                <a:solidFill>
                  <a:srgbClr val="404040"/>
                </a:solidFill>
                <a:latin typeface="Arial"/>
                <a:cs typeface="Arial"/>
              </a:rPr>
              <a:t>respect</a:t>
            </a:r>
            <a:r>
              <a:rPr sz="3600" b="1" spc="2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45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sz="3600" b="1" spc="2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90" dirty="0">
                <a:solidFill>
                  <a:srgbClr val="404040"/>
                </a:solidFill>
                <a:latin typeface="Arial"/>
                <a:cs typeface="Arial"/>
              </a:rPr>
              <a:t>some</a:t>
            </a:r>
            <a:r>
              <a:rPr sz="3600" b="1" spc="2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95" dirty="0">
                <a:solidFill>
                  <a:srgbClr val="1D41D4"/>
                </a:solidFill>
                <a:latin typeface="Arial"/>
                <a:cs typeface="Arial"/>
              </a:rPr>
              <a:t>task</a:t>
            </a:r>
            <a:r>
              <a:rPr sz="3600" b="1" spc="26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3600" b="1" spc="27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600" b="1" spc="70" dirty="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sz="3600" b="1" spc="27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90" dirty="0">
                <a:solidFill>
                  <a:srgbClr val="404040"/>
                </a:solidFill>
                <a:latin typeface="Arial"/>
                <a:cs typeface="Arial"/>
              </a:rPr>
              <a:t>some</a:t>
            </a:r>
            <a:r>
              <a:rPr sz="3600" b="1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325" dirty="0">
                <a:solidFill>
                  <a:srgbClr val="1D41D4"/>
                </a:solidFill>
                <a:latin typeface="Arial"/>
                <a:cs typeface="Arial"/>
              </a:rPr>
              <a:t>performance</a:t>
            </a:r>
            <a:r>
              <a:rPr sz="3600" b="1" spc="73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600" b="1" spc="310" dirty="0">
                <a:solidFill>
                  <a:srgbClr val="1D41D4"/>
                </a:solidFill>
                <a:latin typeface="Arial"/>
                <a:cs typeface="Arial"/>
              </a:rPr>
              <a:t>measure</a:t>
            </a:r>
            <a:r>
              <a:rPr sz="3600" b="1" spc="735" dirty="0">
                <a:solidFill>
                  <a:srgbClr val="1D41D4"/>
                </a:solidFill>
                <a:latin typeface="Arial"/>
                <a:cs typeface="Arial"/>
              </a:rPr>
              <a:t> </a:t>
            </a:r>
            <a:r>
              <a:rPr sz="3600" b="1" spc="36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3600" b="1" dirty="0">
                <a:solidFill>
                  <a:srgbClr val="404040"/>
                </a:solidFill>
                <a:latin typeface="Arial"/>
                <a:cs typeface="Arial"/>
              </a:rPr>
              <a:t>,</a:t>
            </a:r>
            <a:r>
              <a:rPr sz="3600" b="1" spc="7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3600" b="1" spc="-6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-15" dirty="0">
                <a:solidFill>
                  <a:srgbClr val="404040"/>
                </a:solidFill>
                <a:latin typeface="Arial"/>
                <a:cs typeface="Arial"/>
              </a:rPr>
              <a:t>f</a:t>
            </a:r>
            <a:r>
              <a:rPr sz="3600" b="1" spc="7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3600" b="1" spc="-6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180" dirty="0">
                <a:solidFill>
                  <a:srgbClr val="404040"/>
                </a:solidFill>
                <a:latin typeface="Arial"/>
                <a:cs typeface="Arial"/>
              </a:rPr>
              <a:t>ts</a:t>
            </a:r>
            <a:r>
              <a:rPr sz="3600" b="1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20" dirty="0">
                <a:solidFill>
                  <a:srgbClr val="404040"/>
                </a:solidFill>
                <a:latin typeface="Arial"/>
                <a:cs typeface="Arial"/>
              </a:rPr>
              <a:t>performance</a:t>
            </a:r>
            <a:r>
              <a:rPr sz="3600" b="1" spc="7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404040"/>
                </a:solidFill>
                <a:latin typeface="Arial"/>
                <a:cs typeface="Arial"/>
              </a:rPr>
              <a:t>on</a:t>
            </a:r>
            <a:r>
              <a:rPr sz="3600" b="1" spc="8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5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3600" b="1" spc="5" dirty="0">
                <a:solidFill>
                  <a:srgbClr val="404040"/>
                </a:solidFill>
                <a:latin typeface="Arial"/>
                <a:cs typeface="Arial"/>
              </a:rPr>
              <a:t>,</a:t>
            </a:r>
            <a:r>
              <a:rPr sz="3600" b="1" spc="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35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3600" b="1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sz="3600" b="1" spc="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25" dirty="0">
                <a:solidFill>
                  <a:srgbClr val="404040"/>
                </a:solidFill>
                <a:latin typeface="Arial"/>
                <a:cs typeface="Arial"/>
              </a:rPr>
              <a:t>measured</a:t>
            </a:r>
            <a:r>
              <a:rPr sz="3600" b="1" spc="8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5" dirty="0">
                <a:solidFill>
                  <a:srgbClr val="404040"/>
                </a:solidFill>
                <a:latin typeface="Arial"/>
                <a:cs typeface="Arial"/>
              </a:rPr>
              <a:t>by</a:t>
            </a:r>
            <a:r>
              <a:rPr sz="3600" b="1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100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3600" b="1" dirty="0">
                <a:solidFill>
                  <a:srgbClr val="404040"/>
                </a:solidFill>
                <a:latin typeface="Arial"/>
                <a:cs typeface="Arial"/>
              </a:rPr>
              <a:t>,</a:t>
            </a:r>
            <a:r>
              <a:rPr sz="3600" b="1" spc="204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85" dirty="0">
                <a:solidFill>
                  <a:srgbClr val="404040"/>
                </a:solidFill>
                <a:latin typeface="Arial"/>
                <a:cs typeface="Arial"/>
              </a:rPr>
              <a:t>improves</a:t>
            </a:r>
            <a:r>
              <a:rPr sz="3600" b="1" spc="2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70" dirty="0">
                <a:solidFill>
                  <a:srgbClr val="404040"/>
                </a:solidFill>
                <a:latin typeface="Arial"/>
                <a:cs typeface="Arial"/>
              </a:rPr>
              <a:t>with</a:t>
            </a:r>
            <a:r>
              <a:rPr sz="3600" b="1" spc="2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90" dirty="0">
                <a:solidFill>
                  <a:srgbClr val="404040"/>
                </a:solidFill>
                <a:latin typeface="Arial"/>
                <a:cs typeface="Arial"/>
              </a:rPr>
              <a:t>experience</a:t>
            </a:r>
            <a:r>
              <a:rPr sz="3600" b="1" spc="2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105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3600" b="1" dirty="0">
                <a:solidFill>
                  <a:srgbClr val="404040"/>
                </a:solidFill>
                <a:latin typeface="Arial"/>
                <a:cs typeface="Arial"/>
              </a:rPr>
              <a:t>.</a:t>
            </a:r>
            <a:r>
              <a:rPr sz="3600" b="1" spc="2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229" dirty="0">
                <a:solidFill>
                  <a:srgbClr val="404040"/>
                </a:solidFill>
                <a:latin typeface="Georgia"/>
                <a:cs typeface="Georgia"/>
              </a:rPr>
              <a:t>—</a:t>
            </a:r>
            <a:r>
              <a:rPr sz="3600" b="1" spc="60" dirty="0">
                <a:solidFill>
                  <a:srgbClr val="404040"/>
                </a:solidFill>
                <a:latin typeface="Georgia"/>
                <a:cs typeface="Georgia"/>
              </a:rPr>
              <a:t> </a:t>
            </a:r>
            <a:r>
              <a:rPr sz="3600" b="1" spc="-105" dirty="0">
                <a:solidFill>
                  <a:srgbClr val="C00000"/>
                </a:solidFill>
                <a:latin typeface="Arial"/>
                <a:cs typeface="Arial"/>
              </a:rPr>
              <a:t>Tom</a:t>
            </a:r>
            <a:r>
              <a:rPr sz="3600" b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C00000"/>
                </a:solidFill>
                <a:latin typeface="Arial"/>
                <a:cs typeface="Arial"/>
              </a:rPr>
              <a:t>Mitchell,</a:t>
            </a:r>
            <a:r>
              <a:rPr sz="3600" b="1" spc="-5" dirty="0">
                <a:solidFill>
                  <a:srgbClr val="C00000"/>
                </a:solidFill>
                <a:latin typeface="Arial"/>
                <a:cs typeface="Arial"/>
              </a:rPr>
              <a:t> 199</a:t>
            </a:r>
            <a:r>
              <a:rPr sz="3600" b="1" dirty="0">
                <a:solidFill>
                  <a:srgbClr val="C00000"/>
                </a:solidFill>
                <a:latin typeface="Arial"/>
                <a:cs typeface="Arial"/>
              </a:rPr>
              <a:t>7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6785" y="312102"/>
            <a:ext cx="102438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20925" marR="5080" indent="-2308225">
              <a:lnSpc>
                <a:spcPct val="100000"/>
              </a:lnSpc>
              <a:spcBef>
                <a:spcPts val="100"/>
              </a:spcBef>
            </a:pPr>
            <a:r>
              <a:rPr dirty="0"/>
              <a:t>Common</a:t>
            </a:r>
            <a:r>
              <a:rPr spc="-55" dirty="0"/>
              <a:t> </a:t>
            </a:r>
            <a:r>
              <a:rPr dirty="0">
                <a:solidFill>
                  <a:srgbClr val="00AF50"/>
                </a:solidFill>
              </a:rPr>
              <a:t>Classification</a:t>
            </a:r>
            <a:r>
              <a:rPr spc="-50" dirty="0">
                <a:solidFill>
                  <a:srgbClr val="00AF50"/>
                </a:solidFill>
              </a:rPr>
              <a:t> </a:t>
            </a:r>
            <a:r>
              <a:rPr dirty="0"/>
              <a:t>Model</a:t>
            </a:r>
            <a:r>
              <a:rPr spc="-45" dirty="0"/>
              <a:t> </a:t>
            </a:r>
            <a:r>
              <a:rPr spc="-10" dirty="0"/>
              <a:t>Evaluation </a:t>
            </a:r>
            <a:r>
              <a:rPr dirty="0"/>
              <a:t>metrics</a:t>
            </a:r>
            <a:r>
              <a:rPr spc="-25" dirty="0"/>
              <a:t> </a:t>
            </a:r>
            <a:r>
              <a:rPr dirty="0"/>
              <a:t>:</a:t>
            </a:r>
            <a:r>
              <a:rPr spc="-20" dirty="0"/>
              <a:t> </a:t>
            </a:r>
            <a:r>
              <a:rPr dirty="0">
                <a:solidFill>
                  <a:srgbClr val="C00000"/>
                </a:solidFill>
              </a:rPr>
              <a:t>Main</a:t>
            </a:r>
            <a:r>
              <a:rPr spc="-25" dirty="0">
                <a:solidFill>
                  <a:srgbClr val="C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Metrics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112" y="1837576"/>
            <a:ext cx="11016911" cy="41612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4125" y="312102"/>
            <a:ext cx="96291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8545" marR="5080" indent="-1045844">
              <a:lnSpc>
                <a:spcPct val="100000"/>
              </a:lnSpc>
              <a:spcBef>
                <a:spcPts val="100"/>
              </a:spcBef>
            </a:pPr>
            <a:r>
              <a:rPr dirty="0"/>
              <a:t>Common</a:t>
            </a:r>
            <a:r>
              <a:rPr spc="15" dirty="0"/>
              <a:t> </a:t>
            </a:r>
            <a:r>
              <a:rPr dirty="0">
                <a:solidFill>
                  <a:srgbClr val="00AF50"/>
                </a:solidFill>
              </a:rPr>
              <a:t>Regression</a:t>
            </a:r>
            <a:r>
              <a:rPr spc="15" dirty="0">
                <a:solidFill>
                  <a:srgbClr val="00AF50"/>
                </a:solidFill>
              </a:rPr>
              <a:t> </a:t>
            </a:r>
            <a:r>
              <a:rPr dirty="0"/>
              <a:t>Model</a:t>
            </a:r>
            <a:r>
              <a:rPr spc="20" dirty="0"/>
              <a:t> </a:t>
            </a:r>
            <a:r>
              <a:rPr spc="-10" dirty="0"/>
              <a:t>Evaluation </a:t>
            </a:r>
            <a:r>
              <a:rPr dirty="0"/>
              <a:t>metrics</a:t>
            </a:r>
            <a:r>
              <a:rPr spc="-25" dirty="0"/>
              <a:t> </a:t>
            </a:r>
            <a:r>
              <a:rPr dirty="0"/>
              <a:t>:</a:t>
            </a:r>
            <a:r>
              <a:rPr spc="-20" dirty="0"/>
              <a:t> </a:t>
            </a:r>
            <a:r>
              <a:rPr dirty="0">
                <a:solidFill>
                  <a:srgbClr val="C00000"/>
                </a:solidFill>
              </a:rPr>
              <a:t>Mean</a:t>
            </a:r>
            <a:r>
              <a:rPr spc="-25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Absolute</a:t>
            </a:r>
            <a:r>
              <a:rPr spc="-25" dirty="0">
                <a:solidFill>
                  <a:srgbClr val="C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Error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0478" y="1966526"/>
            <a:ext cx="5532720" cy="28897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11821" y="2462879"/>
            <a:ext cx="3654542" cy="305637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51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4125" y="312102"/>
            <a:ext cx="96291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4605" marR="5080" indent="-1271905">
              <a:lnSpc>
                <a:spcPct val="100000"/>
              </a:lnSpc>
              <a:spcBef>
                <a:spcPts val="100"/>
              </a:spcBef>
            </a:pPr>
            <a:r>
              <a:rPr dirty="0"/>
              <a:t>Common</a:t>
            </a:r>
            <a:r>
              <a:rPr spc="15" dirty="0"/>
              <a:t> </a:t>
            </a:r>
            <a:r>
              <a:rPr dirty="0">
                <a:solidFill>
                  <a:srgbClr val="00AF50"/>
                </a:solidFill>
              </a:rPr>
              <a:t>Regression</a:t>
            </a:r>
            <a:r>
              <a:rPr spc="15" dirty="0">
                <a:solidFill>
                  <a:srgbClr val="00AF50"/>
                </a:solidFill>
              </a:rPr>
              <a:t> </a:t>
            </a:r>
            <a:r>
              <a:rPr dirty="0"/>
              <a:t>Model</a:t>
            </a:r>
            <a:r>
              <a:rPr spc="20" dirty="0"/>
              <a:t> </a:t>
            </a:r>
            <a:r>
              <a:rPr spc="-10" dirty="0"/>
              <a:t>Evaluation </a:t>
            </a:r>
            <a:r>
              <a:rPr dirty="0"/>
              <a:t>metrics : </a:t>
            </a:r>
            <a:r>
              <a:rPr dirty="0">
                <a:solidFill>
                  <a:srgbClr val="C00000"/>
                </a:solidFill>
              </a:rPr>
              <a:t>Mean</a:t>
            </a:r>
            <a:r>
              <a:rPr spc="-5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Square</a:t>
            </a:r>
            <a:r>
              <a:rPr spc="-5" dirty="0">
                <a:solidFill>
                  <a:srgbClr val="C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Error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0840" y="2563241"/>
            <a:ext cx="5503105" cy="193522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9991" y="2156669"/>
            <a:ext cx="4091968" cy="302875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4225" y="312102"/>
            <a:ext cx="105689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69900">
              <a:lnSpc>
                <a:spcPct val="100000"/>
              </a:lnSpc>
              <a:spcBef>
                <a:spcPts val="100"/>
              </a:spcBef>
            </a:pPr>
            <a:r>
              <a:rPr dirty="0"/>
              <a:t>Common</a:t>
            </a:r>
            <a:r>
              <a:rPr spc="15" dirty="0"/>
              <a:t> </a:t>
            </a:r>
            <a:r>
              <a:rPr dirty="0">
                <a:solidFill>
                  <a:srgbClr val="00AF50"/>
                </a:solidFill>
              </a:rPr>
              <a:t>Regression</a:t>
            </a:r>
            <a:r>
              <a:rPr spc="15" dirty="0">
                <a:solidFill>
                  <a:srgbClr val="00AF50"/>
                </a:solidFill>
              </a:rPr>
              <a:t> </a:t>
            </a:r>
            <a:r>
              <a:rPr dirty="0"/>
              <a:t>Model</a:t>
            </a:r>
            <a:r>
              <a:rPr spc="20" dirty="0"/>
              <a:t> </a:t>
            </a:r>
            <a:r>
              <a:rPr spc="-10" dirty="0"/>
              <a:t>Evaluation </a:t>
            </a:r>
            <a:r>
              <a:rPr dirty="0"/>
              <a:t>metrics</a:t>
            </a:r>
            <a:r>
              <a:rPr spc="-15" dirty="0"/>
              <a:t> </a:t>
            </a:r>
            <a:r>
              <a:rPr dirty="0"/>
              <a:t>:</a:t>
            </a:r>
            <a:r>
              <a:rPr spc="-15" dirty="0"/>
              <a:t> </a:t>
            </a:r>
            <a:r>
              <a:rPr dirty="0">
                <a:solidFill>
                  <a:srgbClr val="C00000"/>
                </a:solidFill>
              </a:rPr>
              <a:t>Mean</a:t>
            </a:r>
            <a:r>
              <a:rPr spc="-20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Absolute</a:t>
            </a:r>
            <a:r>
              <a:rPr spc="-20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Percentage</a:t>
            </a:r>
            <a:r>
              <a:rPr spc="-15" dirty="0">
                <a:solidFill>
                  <a:srgbClr val="C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Error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3231" y="2616707"/>
            <a:ext cx="5642468" cy="21588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8899" y="2706423"/>
            <a:ext cx="4060447" cy="282842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4125" y="312102"/>
            <a:ext cx="96291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5805" marR="5080" indent="-713740">
              <a:lnSpc>
                <a:spcPct val="100000"/>
              </a:lnSpc>
              <a:spcBef>
                <a:spcPts val="100"/>
              </a:spcBef>
            </a:pPr>
            <a:r>
              <a:rPr dirty="0"/>
              <a:t>Common</a:t>
            </a:r>
            <a:r>
              <a:rPr spc="15" dirty="0"/>
              <a:t> </a:t>
            </a:r>
            <a:r>
              <a:rPr dirty="0">
                <a:solidFill>
                  <a:srgbClr val="00AF50"/>
                </a:solidFill>
              </a:rPr>
              <a:t>Regression</a:t>
            </a:r>
            <a:r>
              <a:rPr spc="15" dirty="0">
                <a:solidFill>
                  <a:srgbClr val="00AF50"/>
                </a:solidFill>
              </a:rPr>
              <a:t> </a:t>
            </a:r>
            <a:r>
              <a:rPr dirty="0"/>
              <a:t>Model</a:t>
            </a:r>
            <a:r>
              <a:rPr spc="20" dirty="0"/>
              <a:t> </a:t>
            </a:r>
            <a:r>
              <a:rPr spc="-10" dirty="0"/>
              <a:t>Evaluation </a:t>
            </a:r>
            <a:r>
              <a:rPr dirty="0"/>
              <a:t>metrics</a:t>
            </a:r>
            <a:r>
              <a:rPr spc="-15" dirty="0"/>
              <a:t> </a:t>
            </a:r>
            <a:r>
              <a:rPr dirty="0"/>
              <a:t>:</a:t>
            </a:r>
            <a:r>
              <a:rPr spc="-10" dirty="0"/>
              <a:t> </a:t>
            </a:r>
            <a:r>
              <a:rPr dirty="0">
                <a:solidFill>
                  <a:srgbClr val="C00000"/>
                </a:solidFill>
              </a:rPr>
              <a:t>Mean</a:t>
            </a:r>
            <a:r>
              <a:rPr spc="-15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Percentage</a:t>
            </a:r>
            <a:r>
              <a:rPr spc="-15" dirty="0">
                <a:solidFill>
                  <a:srgbClr val="C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Error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112" y="2544239"/>
            <a:ext cx="5663484" cy="10054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4824" y="2244947"/>
            <a:ext cx="4343476" cy="315678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54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55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97455">
              <a:lnSpc>
                <a:spcPct val="100000"/>
              </a:lnSpc>
              <a:spcBef>
                <a:spcPts val="100"/>
              </a:spcBef>
            </a:pPr>
            <a:r>
              <a:rPr dirty="0"/>
              <a:t>Testing</a:t>
            </a:r>
            <a:r>
              <a:rPr spc="-135" dirty="0"/>
              <a:t> </a:t>
            </a:r>
            <a:r>
              <a:rPr dirty="0"/>
              <a:t>and</a:t>
            </a:r>
            <a:r>
              <a:rPr spc="-135" dirty="0"/>
              <a:t> </a:t>
            </a:r>
            <a:r>
              <a:rPr spc="-10" dirty="0"/>
              <a:t>Validating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5112" y="1168908"/>
            <a:ext cx="11108690" cy="95250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26670" rIns="0" bIns="0" rtlCol="0">
            <a:spAutoFit/>
          </a:bodyPr>
          <a:lstStyle/>
          <a:p>
            <a:pPr marL="90170" marR="181610">
              <a:lnSpc>
                <a:spcPct val="100000"/>
              </a:lnSpc>
              <a:spcBef>
                <a:spcPts val="210"/>
              </a:spcBef>
            </a:pPr>
            <a:r>
              <a:rPr sz="2800" dirty="0">
                <a:latin typeface="Arial MT"/>
                <a:cs typeface="Arial MT"/>
              </a:rPr>
              <a:t>It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is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common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to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use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80%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data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for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training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and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hold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out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20%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25" dirty="0">
                <a:latin typeface="Arial MT"/>
                <a:cs typeface="Arial MT"/>
              </a:rPr>
              <a:t>for </a:t>
            </a:r>
            <a:r>
              <a:rPr sz="2800" spc="-10" dirty="0">
                <a:latin typeface="Arial MT"/>
                <a:cs typeface="Arial MT"/>
              </a:rPr>
              <a:t>testing.</a:t>
            </a:r>
            <a:endParaRPr sz="28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5112" y="2372867"/>
            <a:ext cx="11108690" cy="1199515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30480" rIns="0" bIns="0" rtlCol="0">
            <a:spAutoFit/>
          </a:bodyPr>
          <a:lstStyle/>
          <a:p>
            <a:pPr marL="90170" marR="83185" algn="just">
              <a:lnSpc>
                <a:spcPct val="100000"/>
              </a:lnSpc>
              <a:spcBef>
                <a:spcPts val="240"/>
              </a:spcBef>
            </a:pPr>
            <a:r>
              <a:rPr sz="2400" dirty="0">
                <a:latin typeface="Arial MT"/>
                <a:cs typeface="Arial MT"/>
              </a:rPr>
              <a:t>If</a:t>
            </a:r>
            <a:r>
              <a:rPr sz="2400" spc="1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1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training</a:t>
            </a:r>
            <a:r>
              <a:rPr sz="2400" spc="1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error</a:t>
            </a:r>
            <a:r>
              <a:rPr sz="2400" spc="1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1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low</a:t>
            </a:r>
            <a:r>
              <a:rPr sz="2400" spc="20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(i.e.,</a:t>
            </a:r>
            <a:r>
              <a:rPr sz="2400" spc="1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your</a:t>
            </a:r>
            <a:r>
              <a:rPr sz="2400" spc="1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model</a:t>
            </a:r>
            <a:r>
              <a:rPr sz="2400" spc="20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makes</a:t>
            </a:r>
            <a:r>
              <a:rPr sz="2400" spc="20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few</a:t>
            </a:r>
            <a:r>
              <a:rPr sz="2400" spc="2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mistakes</a:t>
            </a:r>
            <a:r>
              <a:rPr sz="2400" spc="20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on</a:t>
            </a:r>
            <a:r>
              <a:rPr sz="2400" spc="20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204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training </a:t>
            </a:r>
            <a:r>
              <a:rPr sz="2400" dirty="0">
                <a:latin typeface="Arial MT"/>
                <a:cs typeface="Arial MT"/>
              </a:rPr>
              <a:t>set)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but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generalization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error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high,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means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your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model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overfitting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the </a:t>
            </a:r>
            <a:r>
              <a:rPr sz="2400" dirty="0">
                <a:latin typeface="Arial MT"/>
                <a:cs typeface="Arial MT"/>
              </a:rPr>
              <a:t>training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data.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5112" y="3777996"/>
            <a:ext cx="11108690" cy="1938655"/>
          </a:xfrm>
          <a:prstGeom prst="rect">
            <a:avLst/>
          </a:prstGeom>
          <a:solidFill>
            <a:srgbClr val="C5DFB4"/>
          </a:solidFill>
        </p:spPr>
        <p:txBody>
          <a:bodyPr vert="horz" wrap="square" lIns="0" tIns="30480" rIns="0" bIns="0" rtlCol="0">
            <a:spAutoFit/>
          </a:bodyPr>
          <a:lstStyle/>
          <a:p>
            <a:pPr marL="90170" marR="83185" algn="just">
              <a:lnSpc>
                <a:spcPct val="100000"/>
              </a:lnSpc>
              <a:spcBef>
                <a:spcPts val="240"/>
              </a:spcBef>
            </a:pPr>
            <a:r>
              <a:rPr sz="2400" dirty="0">
                <a:latin typeface="Arial MT"/>
                <a:cs typeface="Arial MT"/>
              </a:rPr>
              <a:t>A</a:t>
            </a:r>
            <a:r>
              <a:rPr sz="2400" spc="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common</a:t>
            </a:r>
            <a:r>
              <a:rPr sz="2400" spc="2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solution</a:t>
            </a:r>
            <a:r>
              <a:rPr sz="2400" spc="25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25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this</a:t>
            </a:r>
            <a:r>
              <a:rPr sz="2400" spc="25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problem</a:t>
            </a:r>
            <a:r>
              <a:rPr sz="2400" spc="25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25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25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have</a:t>
            </a:r>
            <a:r>
              <a:rPr sz="2400" spc="2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2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second</a:t>
            </a:r>
            <a:r>
              <a:rPr sz="2400" spc="270" dirty="0">
                <a:latin typeface="Arial MT"/>
                <a:cs typeface="Arial MT"/>
              </a:rPr>
              <a:t> </a:t>
            </a:r>
            <a:r>
              <a:rPr sz="2400" spc="45" dirty="0">
                <a:latin typeface="Arial MT"/>
                <a:cs typeface="Arial MT"/>
              </a:rPr>
              <a:t>holdout</a:t>
            </a:r>
            <a:r>
              <a:rPr sz="2400" spc="2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set</a:t>
            </a:r>
            <a:r>
              <a:rPr sz="2400" spc="2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called</a:t>
            </a:r>
            <a:r>
              <a:rPr sz="2400" spc="26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the </a:t>
            </a:r>
            <a:r>
              <a:rPr sz="2400" dirty="0">
                <a:latin typeface="Arial MT"/>
                <a:cs typeface="Arial MT"/>
              </a:rPr>
              <a:t>validation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set. </a:t>
            </a:r>
            <a:r>
              <a:rPr sz="2400" spc="-20" dirty="0">
                <a:latin typeface="Arial MT"/>
                <a:cs typeface="Arial MT"/>
              </a:rPr>
              <a:t>You</a:t>
            </a:r>
            <a:r>
              <a:rPr sz="2400" spc="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train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multiple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models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with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various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hyperparameters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using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the </a:t>
            </a:r>
            <a:r>
              <a:rPr sz="2400" dirty="0">
                <a:latin typeface="Arial MT"/>
                <a:cs typeface="Arial MT"/>
              </a:rPr>
              <a:t>training</a:t>
            </a:r>
            <a:r>
              <a:rPr sz="2400" spc="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set,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you</a:t>
            </a:r>
            <a:r>
              <a:rPr sz="2400" spc="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select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model</a:t>
            </a:r>
            <a:r>
              <a:rPr sz="2400" spc="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hyperparameters</a:t>
            </a:r>
            <a:r>
              <a:rPr sz="2400" spc="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perform</a:t>
            </a:r>
            <a:r>
              <a:rPr sz="2400" spc="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best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on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the </a:t>
            </a:r>
            <a:r>
              <a:rPr sz="2400" dirty="0">
                <a:latin typeface="Arial MT"/>
                <a:cs typeface="Arial MT"/>
              </a:rPr>
              <a:t>validation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set,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when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you’re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happy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with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your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model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you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run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single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final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test </a:t>
            </a:r>
            <a:r>
              <a:rPr sz="2400" dirty="0">
                <a:latin typeface="Arial MT"/>
                <a:cs typeface="Arial MT"/>
              </a:rPr>
              <a:t>against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test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get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estimate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generalization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error.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56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100"/>
              </a:spcBef>
            </a:pPr>
            <a:r>
              <a:rPr dirty="0"/>
              <a:t>Testing</a:t>
            </a:r>
            <a:r>
              <a:rPr spc="-130" dirty="0"/>
              <a:t> </a:t>
            </a:r>
            <a:r>
              <a:rPr dirty="0"/>
              <a:t>and</a:t>
            </a:r>
            <a:r>
              <a:rPr spc="-130" dirty="0"/>
              <a:t> </a:t>
            </a:r>
            <a:r>
              <a:rPr dirty="0"/>
              <a:t>Validating</a:t>
            </a:r>
            <a:r>
              <a:rPr spc="-130" dirty="0"/>
              <a:t> </a:t>
            </a:r>
            <a:r>
              <a:rPr dirty="0"/>
              <a:t>:</a:t>
            </a:r>
            <a:r>
              <a:rPr spc="-125" dirty="0"/>
              <a:t> </a:t>
            </a:r>
            <a:r>
              <a:rPr dirty="0">
                <a:solidFill>
                  <a:srgbClr val="C00000"/>
                </a:solidFill>
              </a:rPr>
              <a:t>Cross-</a:t>
            </a:r>
            <a:r>
              <a:rPr spc="-10" dirty="0">
                <a:solidFill>
                  <a:srgbClr val="C00000"/>
                </a:solidFill>
              </a:rPr>
              <a:t>Validation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0077" y="1698625"/>
            <a:ext cx="10952480" cy="3503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99"/>
              </a:lnSpc>
              <a:spcBef>
                <a:spcPts val="95"/>
              </a:spcBef>
            </a:pPr>
            <a:r>
              <a:rPr sz="3600" b="1" spc="155" dirty="0">
                <a:solidFill>
                  <a:srgbClr val="C00000"/>
                </a:solidFill>
                <a:latin typeface="Arial"/>
                <a:cs typeface="Arial"/>
              </a:rPr>
              <a:t>Cross-</a:t>
            </a:r>
            <a:r>
              <a:rPr sz="3600" b="1" spc="140" dirty="0">
                <a:solidFill>
                  <a:srgbClr val="C00000"/>
                </a:solidFill>
                <a:latin typeface="Arial"/>
                <a:cs typeface="Arial"/>
              </a:rPr>
              <a:t>Validation</a:t>
            </a:r>
            <a:r>
              <a:rPr sz="3600" b="1" spc="3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600" b="1" spc="110" dirty="0">
                <a:solidFill>
                  <a:srgbClr val="C00000"/>
                </a:solidFill>
                <a:latin typeface="Arial"/>
                <a:cs typeface="Arial"/>
              </a:rPr>
              <a:t>(CV)</a:t>
            </a:r>
            <a:r>
              <a:rPr sz="3600" b="1" spc="3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C00000"/>
                </a:solidFill>
                <a:latin typeface="Arial"/>
                <a:cs typeface="Arial"/>
              </a:rPr>
              <a:t>:</a:t>
            </a:r>
            <a:r>
              <a:rPr sz="3600" b="1" spc="2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110" dirty="0">
                <a:latin typeface="Arial MT"/>
                <a:cs typeface="Arial MT"/>
              </a:rPr>
              <a:t>the</a:t>
            </a:r>
            <a:r>
              <a:rPr sz="3200" spc="345" dirty="0">
                <a:latin typeface="Arial MT"/>
                <a:cs typeface="Arial MT"/>
              </a:rPr>
              <a:t> </a:t>
            </a:r>
            <a:r>
              <a:rPr sz="3200" spc="145" dirty="0">
                <a:latin typeface="Arial MT"/>
                <a:cs typeface="Arial MT"/>
              </a:rPr>
              <a:t>training</a:t>
            </a:r>
            <a:r>
              <a:rPr sz="3200" spc="350" dirty="0">
                <a:latin typeface="Arial MT"/>
                <a:cs typeface="Arial MT"/>
              </a:rPr>
              <a:t> </a:t>
            </a:r>
            <a:r>
              <a:rPr sz="3200" spc="110" dirty="0">
                <a:latin typeface="Arial MT"/>
                <a:cs typeface="Arial MT"/>
              </a:rPr>
              <a:t>set</a:t>
            </a:r>
            <a:r>
              <a:rPr sz="3200" spc="360" dirty="0">
                <a:latin typeface="Arial MT"/>
                <a:cs typeface="Arial MT"/>
              </a:rPr>
              <a:t> </a:t>
            </a:r>
            <a:r>
              <a:rPr sz="3200" spc="80" dirty="0">
                <a:latin typeface="Arial MT"/>
                <a:cs typeface="Arial MT"/>
              </a:rPr>
              <a:t>is</a:t>
            </a:r>
            <a:r>
              <a:rPr sz="3200" spc="355" dirty="0">
                <a:latin typeface="Arial MT"/>
                <a:cs typeface="Arial MT"/>
              </a:rPr>
              <a:t> </a:t>
            </a:r>
            <a:r>
              <a:rPr sz="3200" spc="130" dirty="0">
                <a:latin typeface="Arial MT"/>
                <a:cs typeface="Arial MT"/>
              </a:rPr>
              <a:t>split</a:t>
            </a:r>
            <a:r>
              <a:rPr sz="3200" spc="355" dirty="0">
                <a:latin typeface="Arial MT"/>
                <a:cs typeface="Arial MT"/>
              </a:rPr>
              <a:t> </a:t>
            </a:r>
            <a:r>
              <a:rPr sz="3200" spc="105" dirty="0">
                <a:latin typeface="Arial MT"/>
                <a:cs typeface="Arial MT"/>
              </a:rPr>
              <a:t>into </a:t>
            </a:r>
            <a:r>
              <a:rPr sz="3200" dirty="0">
                <a:latin typeface="Arial MT"/>
                <a:cs typeface="Arial MT"/>
              </a:rPr>
              <a:t>complementary</a:t>
            </a:r>
            <a:r>
              <a:rPr sz="3200" spc="28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subsets,</a:t>
            </a:r>
            <a:r>
              <a:rPr sz="3200" spc="29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and</a:t>
            </a:r>
            <a:r>
              <a:rPr sz="3200" spc="28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each</a:t>
            </a:r>
            <a:r>
              <a:rPr sz="3200" spc="30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model</a:t>
            </a:r>
            <a:r>
              <a:rPr sz="3200" spc="30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is</a:t>
            </a:r>
            <a:r>
              <a:rPr sz="3200" spc="30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trained</a:t>
            </a:r>
            <a:r>
              <a:rPr sz="3200" spc="30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against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360" dirty="0">
                <a:latin typeface="Arial MT"/>
                <a:cs typeface="Arial MT"/>
              </a:rPr>
              <a:t> </a:t>
            </a:r>
            <a:r>
              <a:rPr sz="3200" spc="145" dirty="0">
                <a:latin typeface="Arial MT"/>
                <a:cs typeface="Arial MT"/>
              </a:rPr>
              <a:t>different</a:t>
            </a:r>
            <a:r>
              <a:rPr sz="3200" spc="370" dirty="0">
                <a:latin typeface="Arial MT"/>
                <a:cs typeface="Arial MT"/>
              </a:rPr>
              <a:t> </a:t>
            </a:r>
            <a:r>
              <a:rPr sz="3200" spc="155" dirty="0">
                <a:latin typeface="Arial MT"/>
                <a:cs typeface="Arial MT"/>
              </a:rPr>
              <a:t>combination</a:t>
            </a:r>
            <a:r>
              <a:rPr sz="3200" spc="365" dirty="0">
                <a:latin typeface="Arial MT"/>
                <a:cs typeface="Arial MT"/>
              </a:rPr>
              <a:t> </a:t>
            </a:r>
            <a:r>
              <a:rPr sz="3200" spc="85" dirty="0">
                <a:latin typeface="Arial MT"/>
                <a:cs typeface="Arial MT"/>
              </a:rPr>
              <a:t>of</a:t>
            </a:r>
            <a:r>
              <a:rPr sz="3200" spc="370" dirty="0">
                <a:latin typeface="Arial MT"/>
                <a:cs typeface="Arial MT"/>
              </a:rPr>
              <a:t> </a:t>
            </a:r>
            <a:r>
              <a:rPr sz="3200" spc="140" dirty="0">
                <a:latin typeface="Arial MT"/>
                <a:cs typeface="Arial MT"/>
              </a:rPr>
              <a:t>these</a:t>
            </a:r>
            <a:r>
              <a:rPr sz="3200" spc="365" dirty="0">
                <a:latin typeface="Arial MT"/>
                <a:cs typeface="Arial MT"/>
              </a:rPr>
              <a:t> </a:t>
            </a:r>
            <a:r>
              <a:rPr sz="3200" spc="150" dirty="0">
                <a:latin typeface="Arial MT"/>
                <a:cs typeface="Arial MT"/>
              </a:rPr>
              <a:t>subsets</a:t>
            </a:r>
            <a:r>
              <a:rPr sz="3200" spc="365" dirty="0">
                <a:latin typeface="Arial MT"/>
                <a:cs typeface="Arial MT"/>
              </a:rPr>
              <a:t> </a:t>
            </a:r>
            <a:r>
              <a:rPr sz="3200" spc="114" dirty="0">
                <a:latin typeface="Arial MT"/>
                <a:cs typeface="Arial MT"/>
              </a:rPr>
              <a:t>and</a:t>
            </a:r>
            <a:r>
              <a:rPr sz="3200" spc="370" dirty="0">
                <a:latin typeface="Arial MT"/>
                <a:cs typeface="Arial MT"/>
              </a:rPr>
              <a:t> </a:t>
            </a:r>
            <a:r>
              <a:rPr sz="3200" spc="145" dirty="0">
                <a:latin typeface="Arial MT"/>
                <a:cs typeface="Arial MT"/>
              </a:rPr>
              <a:t>validated </a:t>
            </a:r>
            <a:r>
              <a:rPr sz="3200" spc="155" dirty="0">
                <a:latin typeface="Arial MT"/>
                <a:cs typeface="Arial MT"/>
              </a:rPr>
              <a:t>against</a:t>
            </a:r>
            <a:r>
              <a:rPr sz="3200" spc="390" dirty="0">
                <a:latin typeface="Arial MT"/>
                <a:cs typeface="Arial MT"/>
              </a:rPr>
              <a:t> </a:t>
            </a:r>
            <a:r>
              <a:rPr sz="3200" spc="120" dirty="0">
                <a:latin typeface="Arial MT"/>
                <a:cs typeface="Arial MT"/>
              </a:rPr>
              <a:t>the</a:t>
            </a:r>
            <a:r>
              <a:rPr sz="3200" spc="385" dirty="0">
                <a:latin typeface="Arial MT"/>
                <a:cs typeface="Arial MT"/>
              </a:rPr>
              <a:t> </a:t>
            </a:r>
            <a:r>
              <a:rPr sz="3200" spc="165" dirty="0">
                <a:latin typeface="Arial MT"/>
                <a:cs typeface="Arial MT"/>
              </a:rPr>
              <a:t>remaining</a:t>
            </a:r>
            <a:r>
              <a:rPr sz="3200" spc="400" dirty="0">
                <a:latin typeface="Arial MT"/>
                <a:cs typeface="Arial MT"/>
              </a:rPr>
              <a:t> </a:t>
            </a:r>
            <a:r>
              <a:rPr sz="3200" spc="155" dirty="0">
                <a:latin typeface="Arial MT"/>
                <a:cs typeface="Arial MT"/>
              </a:rPr>
              <a:t>parts.</a:t>
            </a:r>
            <a:r>
              <a:rPr sz="3200" spc="400" dirty="0">
                <a:latin typeface="Arial MT"/>
                <a:cs typeface="Arial MT"/>
              </a:rPr>
              <a:t> </a:t>
            </a:r>
            <a:r>
              <a:rPr sz="3200" spc="140" dirty="0">
                <a:latin typeface="Arial MT"/>
                <a:cs typeface="Arial MT"/>
              </a:rPr>
              <a:t>Once</a:t>
            </a:r>
            <a:r>
              <a:rPr sz="3200" spc="400" dirty="0">
                <a:latin typeface="Arial MT"/>
                <a:cs typeface="Arial MT"/>
              </a:rPr>
              <a:t> </a:t>
            </a:r>
            <a:r>
              <a:rPr sz="3200" spc="125" dirty="0">
                <a:latin typeface="Arial MT"/>
                <a:cs typeface="Arial MT"/>
              </a:rPr>
              <a:t>the</a:t>
            </a:r>
            <a:r>
              <a:rPr sz="3200" spc="395" dirty="0">
                <a:latin typeface="Arial MT"/>
                <a:cs typeface="Arial MT"/>
              </a:rPr>
              <a:t> </a:t>
            </a:r>
            <a:r>
              <a:rPr sz="3200" spc="150" dirty="0">
                <a:latin typeface="Arial MT"/>
                <a:cs typeface="Arial MT"/>
              </a:rPr>
              <a:t>model</a:t>
            </a:r>
            <a:r>
              <a:rPr sz="3200" spc="395" dirty="0">
                <a:latin typeface="Arial MT"/>
                <a:cs typeface="Arial MT"/>
              </a:rPr>
              <a:t> </a:t>
            </a:r>
            <a:r>
              <a:rPr sz="3200" spc="140" dirty="0">
                <a:latin typeface="Arial MT"/>
                <a:cs typeface="Arial MT"/>
              </a:rPr>
              <a:t>type</a:t>
            </a:r>
            <a:r>
              <a:rPr sz="3200" spc="400" dirty="0">
                <a:latin typeface="Arial MT"/>
                <a:cs typeface="Arial MT"/>
              </a:rPr>
              <a:t> </a:t>
            </a:r>
            <a:r>
              <a:rPr sz="3200" spc="100" dirty="0">
                <a:latin typeface="Arial MT"/>
                <a:cs typeface="Arial MT"/>
              </a:rPr>
              <a:t>and </a:t>
            </a:r>
            <a:r>
              <a:rPr sz="3200" spc="175" dirty="0">
                <a:latin typeface="Arial MT"/>
                <a:cs typeface="Arial MT"/>
              </a:rPr>
              <a:t>hyperparameters</a:t>
            </a:r>
            <a:r>
              <a:rPr sz="3200" spc="400" dirty="0">
                <a:latin typeface="Arial MT"/>
                <a:cs typeface="Arial MT"/>
              </a:rPr>
              <a:t> </a:t>
            </a:r>
            <a:r>
              <a:rPr sz="3200" spc="140" dirty="0">
                <a:latin typeface="Arial MT"/>
                <a:cs typeface="Arial MT"/>
              </a:rPr>
              <a:t>have</a:t>
            </a:r>
            <a:r>
              <a:rPr sz="3200" spc="400" dirty="0">
                <a:latin typeface="Arial MT"/>
                <a:cs typeface="Arial MT"/>
              </a:rPr>
              <a:t> </a:t>
            </a:r>
            <a:r>
              <a:rPr sz="3200" spc="140" dirty="0">
                <a:latin typeface="Arial MT"/>
                <a:cs typeface="Arial MT"/>
              </a:rPr>
              <a:t>been</a:t>
            </a:r>
            <a:r>
              <a:rPr sz="3200" spc="400" dirty="0">
                <a:latin typeface="Arial MT"/>
                <a:cs typeface="Arial MT"/>
              </a:rPr>
              <a:t> </a:t>
            </a:r>
            <a:r>
              <a:rPr sz="3200" spc="170" dirty="0">
                <a:latin typeface="Arial MT"/>
                <a:cs typeface="Arial MT"/>
              </a:rPr>
              <a:t>selected,</a:t>
            </a:r>
            <a:r>
              <a:rPr sz="3200" spc="4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409" dirty="0">
                <a:latin typeface="Arial MT"/>
                <a:cs typeface="Arial MT"/>
              </a:rPr>
              <a:t> </a:t>
            </a:r>
            <a:r>
              <a:rPr sz="3200" spc="150" dirty="0">
                <a:latin typeface="Arial MT"/>
                <a:cs typeface="Arial MT"/>
              </a:rPr>
              <a:t>final</a:t>
            </a:r>
            <a:r>
              <a:rPr sz="3200" spc="409" dirty="0">
                <a:latin typeface="Arial MT"/>
                <a:cs typeface="Arial MT"/>
              </a:rPr>
              <a:t> </a:t>
            </a:r>
            <a:r>
              <a:rPr sz="3200" spc="150" dirty="0">
                <a:latin typeface="Arial MT"/>
                <a:cs typeface="Arial MT"/>
              </a:rPr>
              <a:t>model</a:t>
            </a:r>
            <a:r>
              <a:rPr sz="3200" spc="415" dirty="0">
                <a:latin typeface="Arial MT"/>
                <a:cs typeface="Arial MT"/>
              </a:rPr>
              <a:t> </a:t>
            </a:r>
            <a:r>
              <a:rPr sz="3200" spc="65" dirty="0">
                <a:latin typeface="Arial MT"/>
                <a:cs typeface="Arial MT"/>
              </a:rPr>
              <a:t>is </a:t>
            </a:r>
            <a:r>
              <a:rPr sz="3200" dirty="0">
                <a:latin typeface="Arial MT"/>
                <a:cs typeface="Arial MT"/>
              </a:rPr>
              <a:t>trained</a:t>
            </a:r>
            <a:r>
              <a:rPr sz="3200" spc="15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using</a:t>
            </a:r>
            <a:r>
              <a:rPr sz="3200" spc="1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these</a:t>
            </a:r>
            <a:r>
              <a:rPr sz="3200" spc="16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hyperparameters</a:t>
            </a:r>
            <a:r>
              <a:rPr sz="3200" spc="16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on</a:t>
            </a:r>
            <a:r>
              <a:rPr sz="3200" spc="17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17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full</a:t>
            </a:r>
            <a:r>
              <a:rPr sz="3200" spc="17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training</a:t>
            </a:r>
            <a:r>
              <a:rPr sz="3200" spc="170" dirty="0">
                <a:latin typeface="Arial MT"/>
                <a:cs typeface="Arial MT"/>
              </a:rPr>
              <a:t> </a:t>
            </a:r>
            <a:r>
              <a:rPr sz="3200" spc="-20" dirty="0">
                <a:latin typeface="Arial MT"/>
                <a:cs typeface="Arial MT"/>
              </a:rPr>
              <a:t>set, </a:t>
            </a:r>
            <a:r>
              <a:rPr sz="3200" dirty="0">
                <a:latin typeface="Arial MT"/>
                <a:cs typeface="Arial MT"/>
              </a:rPr>
              <a:t>and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generalized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error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is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measured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on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test</a:t>
            </a:r>
            <a:r>
              <a:rPr sz="3200" spc="-20" dirty="0">
                <a:latin typeface="Arial MT"/>
                <a:cs typeface="Arial MT"/>
              </a:rPr>
              <a:t> set.</a:t>
            </a:r>
            <a:endParaRPr sz="32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100"/>
              </a:spcBef>
            </a:pPr>
            <a:r>
              <a:rPr dirty="0"/>
              <a:t>Testing</a:t>
            </a:r>
            <a:r>
              <a:rPr spc="-130" dirty="0"/>
              <a:t> </a:t>
            </a:r>
            <a:r>
              <a:rPr dirty="0"/>
              <a:t>and</a:t>
            </a:r>
            <a:r>
              <a:rPr spc="-130" dirty="0"/>
              <a:t> </a:t>
            </a:r>
            <a:r>
              <a:rPr dirty="0"/>
              <a:t>Validating</a:t>
            </a:r>
            <a:r>
              <a:rPr spc="-130" dirty="0"/>
              <a:t> </a:t>
            </a:r>
            <a:r>
              <a:rPr dirty="0"/>
              <a:t>:</a:t>
            </a:r>
            <a:r>
              <a:rPr spc="-125" dirty="0"/>
              <a:t> </a:t>
            </a:r>
            <a:r>
              <a:rPr dirty="0">
                <a:solidFill>
                  <a:srgbClr val="C00000"/>
                </a:solidFill>
              </a:rPr>
              <a:t>Cross-</a:t>
            </a:r>
            <a:r>
              <a:rPr spc="-10" dirty="0">
                <a:solidFill>
                  <a:srgbClr val="C00000"/>
                </a:solidFill>
              </a:rPr>
              <a:t>Validation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0996" y="1271016"/>
            <a:ext cx="9970008" cy="50840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57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58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02809" y="311467"/>
            <a:ext cx="27317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Boosting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620077" y="1671955"/>
            <a:ext cx="10952480" cy="34404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Boosting</a:t>
            </a:r>
            <a:r>
              <a:rPr sz="3200" b="1" spc="1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dirty="0">
                <a:latin typeface="Arial MT"/>
                <a:cs typeface="Arial MT"/>
              </a:rPr>
              <a:t>refers</a:t>
            </a:r>
            <a:r>
              <a:rPr sz="3200" spc="1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to</a:t>
            </a:r>
            <a:r>
              <a:rPr sz="3200" spc="1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any</a:t>
            </a:r>
            <a:r>
              <a:rPr sz="3200" spc="15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Ensemble</a:t>
            </a:r>
            <a:r>
              <a:rPr sz="3200" spc="1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method</a:t>
            </a:r>
            <a:r>
              <a:rPr sz="3200" spc="1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that</a:t>
            </a:r>
            <a:r>
              <a:rPr sz="3200" spc="15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can</a:t>
            </a:r>
            <a:r>
              <a:rPr sz="3200" spc="14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combine </a:t>
            </a:r>
            <a:r>
              <a:rPr sz="3200" b="1" dirty="0">
                <a:solidFill>
                  <a:srgbClr val="00AF50"/>
                </a:solidFill>
                <a:latin typeface="Arial"/>
                <a:cs typeface="Arial"/>
              </a:rPr>
              <a:t>several</a:t>
            </a:r>
            <a:r>
              <a:rPr sz="3200" b="1" spc="22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AF50"/>
                </a:solidFill>
                <a:latin typeface="Arial"/>
                <a:cs typeface="Arial"/>
              </a:rPr>
              <a:t>weak</a:t>
            </a:r>
            <a:r>
              <a:rPr sz="3200" b="1" spc="21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AF50"/>
                </a:solidFill>
                <a:latin typeface="Arial"/>
                <a:cs typeface="Arial"/>
              </a:rPr>
              <a:t>learners</a:t>
            </a:r>
            <a:r>
              <a:rPr sz="3200" b="1" spc="21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AF50"/>
                </a:solidFill>
                <a:latin typeface="Arial"/>
                <a:cs typeface="Arial"/>
              </a:rPr>
              <a:t>into</a:t>
            </a:r>
            <a:r>
              <a:rPr sz="3200" b="1" spc="22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AF50"/>
                </a:solidFill>
                <a:latin typeface="Arial"/>
                <a:cs typeface="Arial"/>
              </a:rPr>
              <a:t>a</a:t>
            </a:r>
            <a:r>
              <a:rPr sz="3200" b="1" spc="21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AF50"/>
                </a:solidFill>
                <a:latin typeface="Arial"/>
                <a:cs typeface="Arial"/>
              </a:rPr>
              <a:t>strong</a:t>
            </a:r>
            <a:r>
              <a:rPr sz="3200" b="1" spc="22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AF50"/>
                </a:solidFill>
                <a:latin typeface="Arial"/>
                <a:cs typeface="Arial"/>
              </a:rPr>
              <a:t>learner</a:t>
            </a:r>
            <a:r>
              <a:rPr sz="3200" dirty="0">
                <a:latin typeface="Arial MT"/>
                <a:cs typeface="Arial MT"/>
              </a:rPr>
              <a:t>.</a:t>
            </a:r>
            <a:r>
              <a:rPr sz="3200" spc="16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229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general </a:t>
            </a:r>
            <a:r>
              <a:rPr sz="3200" spc="190" dirty="0">
                <a:latin typeface="Arial MT"/>
                <a:cs typeface="Arial MT"/>
              </a:rPr>
              <a:t>idea</a:t>
            </a:r>
            <a:r>
              <a:rPr sz="3200" spc="525" dirty="0">
                <a:latin typeface="Arial MT"/>
                <a:cs typeface="Arial MT"/>
              </a:rPr>
              <a:t> </a:t>
            </a:r>
            <a:r>
              <a:rPr sz="3200" spc="130" dirty="0">
                <a:latin typeface="Arial MT"/>
                <a:cs typeface="Arial MT"/>
              </a:rPr>
              <a:t>of</a:t>
            </a:r>
            <a:r>
              <a:rPr sz="3200" spc="535" dirty="0">
                <a:latin typeface="Arial MT"/>
                <a:cs typeface="Arial MT"/>
              </a:rPr>
              <a:t> </a:t>
            </a:r>
            <a:r>
              <a:rPr sz="3200" spc="195" dirty="0">
                <a:latin typeface="Arial MT"/>
                <a:cs typeface="Arial MT"/>
              </a:rPr>
              <a:t>most</a:t>
            </a:r>
            <a:r>
              <a:rPr sz="3200" spc="530" dirty="0">
                <a:latin typeface="Arial MT"/>
                <a:cs typeface="Arial MT"/>
              </a:rPr>
              <a:t> </a:t>
            </a:r>
            <a:r>
              <a:rPr sz="3200" spc="225" dirty="0">
                <a:latin typeface="Arial MT"/>
                <a:cs typeface="Arial MT"/>
              </a:rPr>
              <a:t>boosting</a:t>
            </a:r>
            <a:r>
              <a:rPr sz="3200" spc="530" dirty="0">
                <a:latin typeface="Arial MT"/>
                <a:cs typeface="Arial MT"/>
              </a:rPr>
              <a:t> </a:t>
            </a:r>
            <a:r>
              <a:rPr sz="3200" spc="220" dirty="0">
                <a:latin typeface="Arial MT"/>
                <a:cs typeface="Arial MT"/>
              </a:rPr>
              <a:t>methods</a:t>
            </a:r>
            <a:r>
              <a:rPr sz="3200" spc="535" dirty="0">
                <a:latin typeface="Arial MT"/>
                <a:cs typeface="Arial MT"/>
              </a:rPr>
              <a:t> </a:t>
            </a:r>
            <a:r>
              <a:rPr sz="3200" spc="125" dirty="0">
                <a:latin typeface="Arial MT"/>
                <a:cs typeface="Arial MT"/>
              </a:rPr>
              <a:t>is</a:t>
            </a:r>
            <a:r>
              <a:rPr sz="3200" spc="540" dirty="0">
                <a:latin typeface="Arial MT"/>
                <a:cs typeface="Arial MT"/>
              </a:rPr>
              <a:t> </a:t>
            </a:r>
            <a:r>
              <a:rPr sz="3200" spc="130" dirty="0">
                <a:latin typeface="Arial MT"/>
                <a:cs typeface="Arial MT"/>
              </a:rPr>
              <a:t>to</a:t>
            </a:r>
            <a:r>
              <a:rPr sz="3200" spc="535" dirty="0">
                <a:latin typeface="Arial MT"/>
                <a:cs typeface="Arial MT"/>
              </a:rPr>
              <a:t> </a:t>
            </a:r>
            <a:r>
              <a:rPr sz="3200" spc="210" dirty="0">
                <a:latin typeface="Arial MT"/>
                <a:cs typeface="Arial MT"/>
              </a:rPr>
              <a:t>train</a:t>
            </a:r>
            <a:r>
              <a:rPr sz="3200" spc="540" dirty="0">
                <a:latin typeface="Arial MT"/>
                <a:cs typeface="Arial MT"/>
              </a:rPr>
              <a:t> </a:t>
            </a:r>
            <a:r>
              <a:rPr sz="3200" spc="225" dirty="0">
                <a:latin typeface="Arial MT"/>
                <a:cs typeface="Arial MT"/>
              </a:rPr>
              <a:t>predictors </a:t>
            </a:r>
            <a:r>
              <a:rPr sz="3200" spc="55" dirty="0">
                <a:latin typeface="Arial MT"/>
                <a:cs typeface="Arial MT"/>
              </a:rPr>
              <a:t>sequentially,</a:t>
            </a:r>
            <a:r>
              <a:rPr sz="3200" spc="210" dirty="0">
                <a:latin typeface="Arial MT"/>
                <a:cs typeface="Arial MT"/>
              </a:rPr>
              <a:t> </a:t>
            </a:r>
            <a:r>
              <a:rPr sz="3200" spc="60" dirty="0">
                <a:latin typeface="Arial MT"/>
                <a:cs typeface="Arial MT"/>
              </a:rPr>
              <a:t>each</a:t>
            </a:r>
            <a:r>
              <a:rPr sz="3200" spc="210" dirty="0">
                <a:latin typeface="Arial MT"/>
                <a:cs typeface="Arial MT"/>
              </a:rPr>
              <a:t> </a:t>
            </a:r>
            <a:r>
              <a:rPr sz="3200" spc="65" dirty="0">
                <a:latin typeface="Arial MT"/>
                <a:cs typeface="Arial MT"/>
              </a:rPr>
              <a:t>trying</a:t>
            </a:r>
            <a:r>
              <a:rPr sz="3200" spc="21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to</a:t>
            </a:r>
            <a:r>
              <a:rPr sz="3200" spc="210" dirty="0">
                <a:latin typeface="Arial MT"/>
                <a:cs typeface="Arial MT"/>
              </a:rPr>
              <a:t> </a:t>
            </a:r>
            <a:r>
              <a:rPr sz="3200" spc="70" dirty="0">
                <a:latin typeface="Arial MT"/>
                <a:cs typeface="Arial MT"/>
              </a:rPr>
              <a:t>correct</a:t>
            </a:r>
            <a:r>
              <a:rPr sz="3200" spc="215" dirty="0">
                <a:latin typeface="Arial MT"/>
                <a:cs typeface="Arial MT"/>
              </a:rPr>
              <a:t> </a:t>
            </a:r>
            <a:r>
              <a:rPr sz="3200" spc="50" dirty="0">
                <a:latin typeface="Arial MT"/>
                <a:cs typeface="Arial MT"/>
              </a:rPr>
              <a:t>its</a:t>
            </a:r>
            <a:r>
              <a:rPr sz="3200" spc="210" dirty="0">
                <a:latin typeface="Arial MT"/>
                <a:cs typeface="Arial MT"/>
              </a:rPr>
              <a:t> </a:t>
            </a:r>
            <a:r>
              <a:rPr sz="3200" spc="60" dirty="0">
                <a:latin typeface="Arial MT"/>
                <a:cs typeface="Arial MT"/>
              </a:rPr>
              <a:t>predecessor.</a:t>
            </a:r>
            <a:r>
              <a:rPr sz="3200" spc="150" dirty="0">
                <a:latin typeface="Arial MT"/>
                <a:cs typeface="Arial MT"/>
              </a:rPr>
              <a:t> </a:t>
            </a:r>
            <a:r>
              <a:rPr sz="3200" spc="55" dirty="0">
                <a:latin typeface="Arial MT"/>
                <a:cs typeface="Arial MT"/>
              </a:rPr>
              <a:t>There </a:t>
            </a:r>
            <a:r>
              <a:rPr sz="3200" spc="50" dirty="0">
                <a:latin typeface="Arial MT"/>
                <a:cs typeface="Arial MT"/>
              </a:rPr>
              <a:t>are</a:t>
            </a:r>
            <a:r>
              <a:rPr sz="3200" spc="185" dirty="0">
                <a:latin typeface="Arial MT"/>
                <a:cs typeface="Arial MT"/>
              </a:rPr>
              <a:t> </a:t>
            </a:r>
            <a:r>
              <a:rPr sz="3200" spc="60" dirty="0">
                <a:latin typeface="Arial MT"/>
                <a:cs typeface="Arial MT"/>
              </a:rPr>
              <a:t>many</a:t>
            </a:r>
            <a:r>
              <a:rPr sz="3200" spc="190" dirty="0">
                <a:latin typeface="Arial MT"/>
                <a:cs typeface="Arial MT"/>
              </a:rPr>
              <a:t> </a:t>
            </a:r>
            <a:r>
              <a:rPr sz="3200" spc="65" dirty="0">
                <a:latin typeface="Arial MT"/>
                <a:cs typeface="Arial MT"/>
              </a:rPr>
              <a:t>boosting</a:t>
            </a:r>
            <a:r>
              <a:rPr sz="3200" spc="190" dirty="0">
                <a:latin typeface="Arial MT"/>
                <a:cs typeface="Arial MT"/>
              </a:rPr>
              <a:t> </a:t>
            </a:r>
            <a:r>
              <a:rPr sz="3200" spc="65" dirty="0">
                <a:latin typeface="Arial MT"/>
                <a:cs typeface="Arial MT"/>
              </a:rPr>
              <a:t>methods</a:t>
            </a:r>
            <a:r>
              <a:rPr sz="3200" spc="190" dirty="0">
                <a:latin typeface="Arial MT"/>
                <a:cs typeface="Arial MT"/>
              </a:rPr>
              <a:t> </a:t>
            </a:r>
            <a:r>
              <a:rPr sz="3200" spc="65" dirty="0">
                <a:latin typeface="Arial MT"/>
                <a:cs typeface="Arial MT"/>
              </a:rPr>
              <a:t>available,</a:t>
            </a:r>
            <a:r>
              <a:rPr sz="3200" spc="195" dirty="0">
                <a:latin typeface="Arial MT"/>
                <a:cs typeface="Arial MT"/>
              </a:rPr>
              <a:t> </a:t>
            </a:r>
            <a:r>
              <a:rPr sz="3200" spc="50" dirty="0">
                <a:latin typeface="Arial MT"/>
                <a:cs typeface="Arial MT"/>
              </a:rPr>
              <a:t>but</a:t>
            </a:r>
            <a:r>
              <a:rPr sz="3200" spc="19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by</a:t>
            </a:r>
            <a:r>
              <a:rPr sz="3200" spc="190" dirty="0">
                <a:latin typeface="Arial MT"/>
                <a:cs typeface="Arial MT"/>
              </a:rPr>
              <a:t> </a:t>
            </a:r>
            <a:r>
              <a:rPr sz="3200" spc="55" dirty="0">
                <a:latin typeface="Arial MT"/>
                <a:cs typeface="Arial MT"/>
              </a:rPr>
              <a:t>far</a:t>
            </a:r>
            <a:r>
              <a:rPr sz="3200" spc="200" dirty="0">
                <a:latin typeface="Arial MT"/>
                <a:cs typeface="Arial MT"/>
              </a:rPr>
              <a:t> </a:t>
            </a:r>
            <a:r>
              <a:rPr sz="3200" spc="55" dirty="0">
                <a:latin typeface="Arial MT"/>
                <a:cs typeface="Arial MT"/>
              </a:rPr>
              <a:t>the</a:t>
            </a:r>
            <a:r>
              <a:rPr sz="3200" spc="200" dirty="0">
                <a:latin typeface="Arial MT"/>
                <a:cs typeface="Arial MT"/>
              </a:rPr>
              <a:t> </a:t>
            </a:r>
            <a:r>
              <a:rPr sz="3200" spc="40" dirty="0">
                <a:latin typeface="Arial MT"/>
                <a:cs typeface="Arial MT"/>
              </a:rPr>
              <a:t>most </a:t>
            </a:r>
            <a:r>
              <a:rPr sz="3200" spc="70" dirty="0">
                <a:latin typeface="Arial MT"/>
                <a:cs typeface="Arial MT"/>
              </a:rPr>
              <a:t>popular</a:t>
            </a:r>
            <a:r>
              <a:rPr sz="3200" spc="195" dirty="0">
                <a:latin typeface="Arial MT"/>
                <a:cs typeface="Arial MT"/>
              </a:rPr>
              <a:t> </a:t>
            </a:r>
            <a:r>
              <a:rPr sz="3200" spc="55" dirty="0">
                <a:latin typeface="Arial MT"/>
                <a:cs typeface="Arial MT"/>
              </a:rPr>
              <a:t>are</a:t>
            </a:r>
            <a:r>
              <a:rPr sz="3200" spc="200" dirty="0">
                <a:latin typeface="Arial MT"/>
                <a:cs typeface="Arial MT"/>
              </a:rPr>
              <a:t> </a:t>
            </a:r>
            <a:r>
              <a:rPr sz="3200" b="1" spc="70" dirty="0">
                <a:solidFill>
                  <a:srgbClr val="6F2F9F"/>
                </a:solidFill>
                <a:latin typeface="Arial"/>
                <a:cs typeface="Arial"/>
              </a:rPr>
              <a:t>AdaBoost</a:t>
            </a:r>
            <a:r>
              <a:rPr sz="3200" b="1" spc="19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3200" spc="70" dirty="0">
                <a:latin typeface="Arial MT"/>
                <a:cs typeface="Arial MT"/>
              </a:rPr>
              <a:t>(Adaptive</a:t>
            </a:r>
            <a:r>
              <a:rPr sz="3200" spc="200" dirty="0">
                <a:latin typeface="Arial MT"/>
                <a:cs typeface="Arial MT"/>
              </a:rPr>
              <a:t> </a:t>
            </a:r>
            <a:r>
              <a:rPr sz="3200" spc="70" dirty="0">
                <a:latin typeface="Arial MT"/>
                <a:cs typeface="Arial MT"/>
              </a:rPr>
              <a:t>Boosting)</a:t>
            </a:r>
            <a:r>
              <a:rPr sz="3200" spc="210" dirty="0">
                <a:latin typeface="Arial MT"/>
                <a:cs typeface="Arial MT"/>
              </a:rPr>
              <a:t> </a:t>
            </a:r>
            <a:r>
              <a:rPr sz="3200" spc="60" dirty="0">
                <a:latin typeface="Arial MT"/>
                <a:cs typeface="Arial MT"/>
              </a:rPr>
              <a:t>and</a:t>
            </a:r>
            <a:r>
              <a:rPr sz="3200" spc="204" dirty="0">
                <a:latin typeface="Arial MT"/>
                <a:cs typeface="Arial MT"/>
              </a:rPr>
              <a:t> </a:t>
            </a:r>
            <a:r>
              <a:rPr sz="3200" b="1" spc="65" dirty="0">
                <a:solidFill>
                  <a:srgbClr val="FC5C0B"/>
                </a:solidFill>
                <a:latin typeface="Arial"/>
                <a:cs typeface="Arial"/>
              </a:rPr>
              <a:t>Gradient </a:t>
            </a:r>
            <a:r>
              <a:rPr sz="3200" b="1" spc="-10" dirty="0">
                <a:solidFill>
                  <a:srgbClr val="FC5C0B"/>
                </a:solidFill>
                <a:latin typeface="Arial"/>
                <a:cs typeface="Arial"/>
              </a:rPr>
              <a:t>Boosting</a:t>
            </a:r>
            <a:r>
              <a:rPr sz="3200" spc="-10" dirty="0">
                <a:latin typeface="Arial MT"/>
                <a:cs typeface="Arial MT"/>
              </a:rPr>
              <a:t>.</a:t>
            </a:r>
            <a:endParaRPr sz="32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8846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Boosting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5044" y="926591"/>
            <a:ext cx="9077976" cy="49047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86404" y="5869940"/>
            <a:ext cx="643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AdaBoost</a:t>
            </a:r>
            <a:r>
              <a:rPr sz="1800" b="1" i="1" spc="-5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sequential</a:t>
            </a:r>
            <a:r>
              <a:rPr sz="1800" b="1" i="1" spc="-6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training</a:t>
            </a:r>
            <a:r>
              <a:rPr sz="1800" b="1" i="1" spc="-5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with</a:t>
            </a:r>
            <a:r>
              <a:rPr sz="1800" b="1" i="1" spc="-5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instance</a:t>
            </a:r>
            <a:r>
              <a:rPr sz="1800" b="1" i="1" spc="-5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weight</a:t>
            </a:r>
            <a:r>
              <a:rPr sz="1800" b="1" i="1" spc="-55" dirty="0">
                <a:latin typeface="Arial"/>
                <a:cs typeface="Arial"/>
              </a:rPr>
              <a:t> </a:t>
            </a:r>
            <a:r>
              <a:rPr sz="1800" b="1" i="1" spc="-10" dirty="0">
                <a:latin typeface="Arial"/>
                <a:cs typeface="Arial"/>
              </a:rPr>
              <a:t>updates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59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4950" y="311467"/>
            <a:ext cx="9128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Timeline</a:t>
            </a:r>
            <a:r>
              <a:rPr sz="4400" spc="-40" dirty="0"/>
              <a:t> </a:t>
            </a:r>
            <a:r>
              <a:rPr sz="4400" dirty="0"/>
              <a:t>of</a:t>
            </a:r>
            <a:r>
              <a:rPr sz="4400" spc="229" dirty="0"/>
              <a:t> </a:t>
            </a:r>
            <a:r>
              <a:rPr sz="4400" dirty="0"/>
              <a:t>Machine</a:t>
            </a:r>
            <a:r>
              <a:rPr sz="4400" spc="-25" dirty="0"/>
              <a:t> </a:t>
            </a:r>
            <a:r>
              <a:rPr sz="4400" spc="-10" dirty="0"/>
              <a:t>Learning</a:t>
            </a:r>
            <a:endParaRPr sz="4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5444" y="1033272"/>
            <a:ext cx="9907524" cy="55671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7245" y="311467"/>
            <a:ext cx="54229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Voting</a:t>
            </a:r>
            <a:r>
              <a:rPr sz="4400" spc="-240" dirty="0"/>
              <a:t> </a:t>
            </a:r>
            <a:r>
              <a:rPr sz="4400" spc="-10" dirty="0"/>
              <a:t>Classifiers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93090" y="1320164"/>
            <a:ext cx="10951845" cy="155194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200"/>
              </a:lnSpc>
              <a:spcBef>
                <a:spcPts val="85"/>
              </a:spcBef>
            </a:pPr>
            <a:r>
              <a:rPr sz="2800" b="1" spc="95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2800" b="1" spc="3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95" dirty="0">
                <a:solidFill>
                  <a:srgbClr val="C00000"/>
                </a:solidFill>
                <a:latin typeface="Arial"/>
                <a:cs typeface="Arial"/>
              </a:rPr>
              <a:t>Voting</a:t>
            </a:r>
            <a:r>
              <a:rPr sz="2800" b="1" spc="3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140" dirty="0">
                <a:solidFill>
                  <a:srgbClr val="C00000"/>
                </a:solidFill>
                <a:latin typeface="Arial"/>
                <a:cs typeface="Arial"/>
              </a:rPr>
              <a:t>Classifier:</a:t>
            </a:r>
            <a:r>
              <a:rPr sz="2800" b="1" spc="2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80" dirty="0">
                <a:latin typeface="Arial MT"/>
                <a:cs typeface="Arial MT"/>
              </a:rPr>
              <a:t>is</a:t>
            </a:r>
            <a:r>
              <a:rPr sz="2400" spc="3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340" dirty="0">
                <a:latin typeface="Arial MT"/>
                <a:cs typeface="Arial MT"/>
              </a:rPr>
              <a:t> </a:t>
            </a:r>
            <a:r>
              <a:rPr sz="2400" spc="155" dirty="0">
                <a:latin typeface="Arial MT"/>
                <a:cs typeface="Arial MT"/>
              </a:rPr>
              <a:t>meta-</a:t>
            </a:r>
            <a:r>
              <a:rPr sz="2400" spc="145" dirty="0">
                <a:latin typeface="Arial MT"/>
                <a:cs typeface="Arial MT"/>
              </a:rPr>
              <a:t>classifier</a:t>
            </a:r>
            <a:r>
              <a:rPr sz="2400" spc="345" dirty="0">
                <a:latin typeface="Arial MT"/>
                <a:cs typeface="Arial MT"/>
              </a:rPr>
              <a:t> </a:t>
            </a:r>
            <a:r>
              <a:rPr sz="2400" spc="100" dirty="0">
                <a:latin typeface="Arial MT"/>
                <a:cs typeface="Arial MT"/>
              </a:rPr>
              <a:t>for</a:t>
            </a:r>
            <a:r>
              <a:rPr sz="2400" spc="345" dirty="0">
                <a:latin typeface="Arial MT"/>
                <a:cs typeface="Arial MT"/>
              </a:rPr>
              <a:t> </a:t>
            </a:r>
            <a:r>
              <a:rPr sz="2400" spc="140" dirty="0">
                <a:latin typeface="Arial MT"/>
                <a:cs typeface="Arial MT"/>
              </a:rPr>
              <a:t>combining</a:t>
            </a:r>
            <a:r>
              <a:rPr sz="2400" spc="355" dirty="0">
                <a:latin typeface="Arial MT"/>
                <a:cs typeface="Arial MT"/>
              </a:rPr>
              <a:t> </a:t>
            </a:r>
            <a:r>
              <a:rPr sz="2400" spc="140" dirty="0">
                <a:latin typeface="Arial MT"/>
                <a:cs typeface="Arial MT"/>
              </a:rPr>
              <a:t>similar</a:t>
            </a:r>
            <a:r>
              <a:rPr sz="2400" spc="355" dirty="0">
                <a:latin typeface="Arial MT"/>
                <a:cs typeface="Arial MT"/>
              </a:rPr>
              <a:t> </a:t>
            </a:r>
            <a:r>
              <a:rPr sz="2400" spc="50" dirty="0">
                <a:latin typeface="Arial MT"/>
                <a:cs typeface="Arial MT"/>
              </a:rPr>
              <a:t>or </a:t>
            </a:r>
            <a:r>
              <a:rPr sz="2400" dirty="0">
                <a:latin typeface="Arial MT"/>
                <a:cs typeface="Arial MT"/>
              </a:rPr>
              <a:t>conceptually</a:t>
            </a:r>
            <a:r>
              <a:rPr sz="2400" spc="2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different</a:t>
            </a:r>
            <a:r>
              <a:rPr sz="2400" spc="2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machine</a:t>
            </a:r>
            <a:r>
              <a:rPr sz="2400" spc="2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learning</a:t>
            </a:r>
            <a:r>
              <a:rPr sz="2400" spc="2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classifiers</a:t>
            </a:r>
            <a:r>
              <a:rPr sz="2400" spc="2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2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classification</a:t>
            </a:r>
            <a:r>
              <a:rPr sz="2400" spc="2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via</a:t>
            </a:r>
            <a:r>
              <a:rPr sz="2400" spc="23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majority </a:t>
            </a:r>
            <a:r>
              <a:rPr sz="2400" dirty="0">
                <a:latin typeface="Arial MT"/>
                <a:cs typeface="Arial MT"/>
              </a:rPr>
              <a:t>or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plurality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voting.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(For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simplicity,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will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refer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both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majority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plurality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voting </a:t>
            </a:r>
            <a:r>
              <a:rPr sz="2400" dirty="0">
                <a:latin typeface="Arial MT"/>
                <a:cs typeface="Arial MT"/>
              </a:rPr>
              <a:t>as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majority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voting.)</a:t>
            </a:r>
            <a:endParaRPr sz="24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2568" y="2930062"/>
            <a:ext cx="7073278" cy="33605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60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3595">
              <a:lnSpc>
                <a:spcPct val="100000"/>
              </a:lnSpc>
              <a:spcBef>
                <a:spcPts val="100"/>
              </a:spcBef>
            </a:pPr>
            <a:r>
              <a:rPr dirty="0"/>
              <a:t>Dimensionality</a:t>
            </a:r>
            <a:r>
              <a:rPr spc="-65" dirty="0"/>
              <a:t> </a:t>
            </a:r>
            <a:r>
              <a:rPr spc="-10" dirty="0"/>
              <a:t>Reduction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dirty="0"/>
              <a:t>Many</a:t>
            </a:r>
            <a:r>
              <a:rPr spc="-65" dirty="0"/>
              <a:t> </a:t>
            </a:r>
            <a:r>
              <a:rPr dirty="0"/>
              <a:t>Machine</a:t>
            </a:r>
            <a:r>
              <a:rPr spc="-65" dirty="0"/>
              <a:t> </a:t>
            </a:r>
            <a:r>
              <a:rPr dirty="0"/>
              <a:t>Learning</a:t>
            </a:r>
            <a:r>
              <a:rPr spc="-65" dirty="0"/>
              <a:t> </a:t>
            </a:r>
            <a:r>
              <a:rPr dirty="0"/>
              <a:t>problems</a:t>
            </a:r>
            <a:r>
              <a:rPr spc="-60" dirty="0"/>
              <a:t> </a:t>
            </a:r>
            <a:r>
              <a:rPr dirty="0"/>
              <a:t>involve</a:t>
            </a:r>
            <a:r>
              <a:rPr spc="-65" dirty="0"/>
              <a:t> </a:t>
            </a:r>
            <a:r>
              <a:rPr dirty="0"/>
              <a:t>thousands</a:t>
            </a:r>
            <a:r>
              <a:rPr spc="-65" dirty="0"/>
              <a:t> </a:t>
            </a:r>
            <a:r>
              <a:rPr dirty="0"/>
              <a:t>or</a:t>
            </a:r>
            <a:r>
              <a:rPr spc="-60" dirty="0"/>
              <a:t> </a:t>
            </a:r>
            <a:r>
              <a:rPr dirty="0"/>
              <a:t>even</a:t>
            </a:r>
            <a:r>
              <a:rPr spc="-65" dirty="0"/>
              <a:t> </a:t>
            </a:r>
            <a:r>
              <a:rPr dirty="0"/>
              <a:t>millions</a:t>
            </a:r>
            <a:r>
              <a:rPr spc="-65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spc="-10" dirty="0"/>
              <a:t>features </a:t>
            </a:r>
            <a:r>
              <a:rPr dirty="0"/>
              <a:t>for</a:t>
            </a:r>
            <a:r>
              <a:rPr spc="-5" dirty="0"/>
              <a:t> </a:t>
            </a:r>
            <a:r>
              <a:rPr dirty="0"/>
              <a:t>each training instance. Not only does this make training extremely slow, but </a:t>
            </a:r>
            <a:r>
              <a:rPr spc="-25" dirty="0"/>
              <a:t>it </a:t>
            </a:r>
            <a:r>
              <a:rPr spc="50" dirty="0"/>
              <a:t>can</a:t>
            </a:r>
            <a:r>
              <a:rPr spc="200" dirty="0"/>
              <a:t> </a:t>
            </a:r>
            <a:r>
              <a:rPr spc="55" dirty="0"/>
              <a:t>also</a:t>
            </a:r>
            <a:r>
              <a:rPr spc="195" dirty="0"/>
              <a:t> </a:t>
            </a:r>
            <a:r>
              <a:rPr spc="55" dirty="0"/>
              <a:t>make</a:t>
            </a:r>
            <a:r>
              <a:rPr spc="200" dirty="0"/>
              <a:t> </a:t>
            </a:r>
            <a:r>
              <a:rPr dirty="0"/>
              <a:t>it</a:t>
            </a:r>
            <a:r>
              <a:rPr spc="200" dirty="0"/>
              <a:t> </a:t>
            </a:r>
            <a:r>
              <a:rPr spc="55" dirty="0"/>
              <a:t>much</a:t>
            </a:r>
            <a:r>
              <a:rPr spc="200" dirty="0"/>
              <a:t> </a:t>
            </a:r>
            <a:r>
              <a:rPr spc="60" dirty="0"/>
              <a:t>harder</a:t>
            </a:r>
            <a:r>
              <a:rPr spc="200" dirty="0"/>
              <a:t> </a:t>
            </a:r>
            <a:r>
              <a:rPr dirty="0"/>
              <a:t>to</a:t>
            </a:r>
            <a:r>
              <a:rPr spc="200" dirty="0"/>
              <a:t> </a:t>
            </a:r>
            <a:r>
              <a:rPr spc="55" dirty="0"/>
              <a:t>find</a:t>
            </a:r>
            <a:r>
              <a:rPr spc="204" dirty="0"/>
              <a:t> </a:t>
            </a:r>
            <a:r>
              <a:rPr dirty="0"/>
              <a:t>a</a:t>
            </a:r>
            <a:r>
              <a:rPr spc="215" dirty="0"/>
              <a:t> </a:t>
            </a:r>
            <a:r>
              <a:rPr spc="55" dirty="0"/>
              <a:t>good</a:t>
            </a:r>
            <a:r>
              <a:rPr spc="210" dirty="0"/>
              <a:t> </a:t>
            </a:r>
            <a:r>
              <a:rPr spc="75" dirty="0"/>
              <a:t>solution.</a:t>
            </a:r>
            <a:r>
              <a:rPr spc="160" dirty="0"/>
              <a:t> </a:t>
            </a:r>
            <a:r>
              <a:rPr spc="65" dirty="0"/>
              <a:t>This</a:t>
            </a:r>
            <a:r>
              <a:rPr spc="210" dirty="0"/>
              <a:t> </a:t>
            </a:r>
            <a:r>
              <a:rPr spc="65" dirty="0"/>
              <a:t>problem</a:t>
            </a:r>
            <a:r>
              <a:rPr spc="210" dirty="0"/>
              <a:t> </a:t>
            </a:r>
            <a:r>
              <a:rPr dirty="0"/>
              <a:t>is</a:t>
            </a:r>
            <a:r>
              <a:rPr spc="215" dirty="0"/>
              <a:t> </a:t>
            </a:r>
            <a:r>
              <a:rPr spc="55" dirty="0"/>
              <a:t>often </a:t>
            </a:r>
            <a:r>
              <a:rPr dirty="0"/>
              <a:t>referred</a:t>
            </a:r>
            <a:r>
              <a:rPr spc="-40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as</a:t>
            </a:r>
            <a:r>
              <a:rPr spc="-4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curse</a:t>
            </a:r>
            <a:r>
              <a:rPr spc="-4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spc="-10" dirty="0"/>
              <a:t>dimensionality.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8947" y="2915261"/>
            <a:ext cx="9214104" cy="327838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895465" y="5908040"/>
            <a:ext cx="4199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7790" algn="l"/>
                <a:tab pos="3061335" algn="l"/>
              </a:tabLst>
            </a:pPr>
            <a:r>
              <a:rPr sz="2400" b="1" spc="-95" dirty="0">
                <a:solidFill>
                  <a:srgbClr val="C00000"/>
                </a:solidFill>
                <a:latin typeface="Georgia"/>
                <a:cs typeface="Georgia"/>
              </a:rPr>
              <a:t>Principal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	</a:t>
            </a:r>
            <a:r>
              <a:rPr sz="2400" b="1" spc="-265" dirty="0">
                <a:solidFill>
                  <a:srgbClr val="C00000"/>
                </a:solidFill>
                <a:latin typeface="Georgia"/>
                <a:cs typeface="Georgia"/>
              </a:rPr>
              <a:t>Component</a:t>
            </a:r>
            <a:r>
              <a:rPr sz="2400" b="1" dirty="0">
                <a:solidFill>
                  <a:srgbClr val="C00000"/>
                </a:solidFill>
                <a:latin typeface="Georgia"/>
                <a:cs typeface="Georgia"/>
              </a:rPr>
              <a:t>	</a:t>
            </a:r>
            <a:r>
              <a:rPr sz="2400" b="1" spc="-190" dirty="0">
                <a:solidFill>
                  <a:srgbClr val="C00000"/>
                </a:solidFill>
                <a:latin typeface="Georgia"/>
                <a:cs typeface="Georgia"/>
              </a:rPr>
              <a:t>Analysis</a:t>
            </a:r>
            <a:endParaRPr sz="24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61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62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5645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Hyperparameter</a:t>
            </a:r>
            <a:r>
              <a:rPr sz="4000" spc="200" dirty="0"/>
              <a:t> </a:t>
            </a:r>
            <a:r>
              <a:rPr sz="4000" spc="-10" dirty="0"/>
              <a:t>Tuning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93090" y="1554480"/>
            <a:ext cx="10951845" cy="3503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99"/>
              </a:lnSpc>
              <a:spcBef>
                <a:spcPts val="100"/>
              </a:spcBef>
            </a:pPr>
            <a:r>
              <a:rPr sz="3200" b="1" spc="45" dirty="0">
                <a:solidFill>
                  <a:srgbClr val="C00000"/>
                </a:solidFill>
                <a:latin typeface="Arial"/>
                <a:cs typeface="Arial"/>
              </a:rPr>
              <a:t>Hyperparameter</a:t>
            </a:r>
            <a:r>
              <a:rPr sz="3200" b="1" spc="2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45" dirty="0">
                <a:solidFill>
                  <a:srgbClr val="C00000"/>
                </a:solidFill>
                <a:latin typeface="Arial"/>
                <a:cs typeface="Arial"/>
              </a:rPr>
              <a:t>Tuning</a:t>
            </a:r>
            <a:r>
              <a:rPr sz="3200" b="1" spc="2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:</a:t>
            </a:r>
            <a:r>
              <a:rPr sz="3200" b="1" spc="1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 MT"/>
                <a:cs typeface="Arial MT"/>
              </a:rPr>
              <a:t>works</a:t>
            </a:r>
            <a:r>
              <a:rPr sz="2800" spc="2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by</a:t>
            </a:r>
            <a:r>
              <a:rPr sz="2800" spc="2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running</a:t>
            </a:r>
            <a:r>
              <a:rPr sz="2800" spc="2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multiple</a:t>
            </a:r>
            <a:r>
              <a:rPr sz="2800" spc="2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trials</a:t>
            </a:r>
            <a:r>
              <a:rPr sz="2800" spc="2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</a:t>
            </a:r>
            <a:r>
              <a:rPr sz="2800" spc="250" dirty="0">
                <a:latin typeface="Arial MT"/>
                <a:cs typeface="Arial MT"/>
              </a:rPr>
              <a:t> </a:t>
            </a:r>
            <a:r>
              <a:rPr sz="2800" spc="-50" dirty="0">
                <a:latin typeface="Arial MT"/>
                <a:cs typeface="Arial MT"/>
              </a:rPr>
              <a:t>a </a:t>
            </a:r>
            <a:r>
              <a:rPr sz="2800" dirty="0">
                <a:latin typeface="Arial MT"/>
                <a:cs typeface="Arial MT"/>
              </a:rPr>
              <a:t>single</a:t>
            </a:r>
            <a:r>
              <a:rPr sz="2800" spc="7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training</a:t>
            </a:r>
            <a:r>
              <a:rPr sz="2800" spc="8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job.</a:t>
            </a:r>
            <a:r>
              <a:rPr sz="2800" spc="9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Each</a:t>
            </a:r>
            <a:r>
              <a:rPr sz="2800" spc="8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trial</a:t>
            </a:r>
            <a:r>
              <a:rPr sz="2800" spc="8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is</a:t>
            </a:r>
            <a:r>
              <a:rPr sz="2800" spc="8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8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complete</a:t>
            </a:r>
            <a:r>
              <a:rPr sz="2800" spc="8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execution</a:t>
            </a:r>
            <a:r>
              <a:rPr sz="2800" spc="8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9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your</a:t>
            </a:r>
            <a:r>
              <a:rPr sz="2800" spc="8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training </a:t>
            </a:r>
            <a:r>
              <a:rPr sz="2800" dirty="0">
                <a:latin typeface="Arial MT"/>
                <a:cs typeface="Arial MT"/>
              </a:rPr>
              <a:t>application</a:t>
            </a:r>
            <a:r>
              <a:rPr sz="2800" spc="229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with</a:t>
            </a:r>
            <a:r>
              <a:rPr sz="2800" spc="2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values</a:t>
            </a:r>
            <a:r>
              <a:rPr sz="2800" spc="229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for</a:t>
            </a:r>
            <a:r>
              <a:rPr sz="2800" spc="2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your</a:t>
            </a:r>
            <a:r>
              <a:rPr sz="2800" spc="2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chosen</a:t>
            </a:r>
            <a:r>
              <a:rPr sz="2800" spc="2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hyperparameters,</a:t>
            </a:r>
            <a:r>
              <a:rPr sz="2800" spc="2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set</a:t>
            </a:r>
            <a:r>
              <a:rPr sz="2800" spc="25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within </a:t>
            </a:r>
            <a:r>
              <a:rPr sz="2800" dirty="0">
                <a:latin typeface="Arial MT"/>
                <a:cs typeface="Arial MT"/>
              </a:rPr>
              <a:t>limits</a:t>
            </a:r>
            <a:r>
              <a:rPr sz="2800" spc="7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you</a:t>
            </a:r>
            <a:r>
              <a:rPr sz="2800" spc="8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specify.</a:t>
            </a:r>
            <a:r>
              <a:rPr sz="2800" spc="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-8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AI</a:t>
            </a:r>
            <a:r>
              <a:rPr sz="2800" spc="8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Platform</a:t>
            </a:r>
            <a:r>
              <a:rPr sz="2800" spc="8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training</a:t>
            </a:r>
            <a:r>
              <a:rPr sz="2800" spc="8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service</a:t>
            </a:r>
            <a:r>
              <a:rPr sz="2800" spc="8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keeps</a:t>
            </a:r>
            <a:r>
              <a:rPr sz="2800" spc="8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track</a:t>
            </a:r>
            <a:r>
              <a:rPr sz="2800" spc="9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95" dirty="0">
                <a:latin typeface="Arial MT"/>
                <a:cs typeface="Arial MT"/>
              </a:rPr>
              <a:t> </a:t>
            </a:r>
            <a:r>
              <a:rPr sz="2800" spc="-25" dirty="0">
                <a:latin typeface="Arial MT"/>
                <a:cs typeface="Arial MT"/>
              </a:rPr>
              <a:t>the </a:t>
            </a:r>
            <a:r>
              <a:rPr sz="2800" spc="55" dirty="0">
                <a:latin typeface="Arial MT"/>
                <a:cs typeface="Arial MT"/>
              </a:rPr>
              <a:t>results</a:t>
            </a:r>
            <a:r>
              <a:rPr sz="2800" spc="2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2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each</a:t>
            </a:r>
            <a:r>
              <a:rPr sz="2800" spc="245" dirty="0">
                <a:latin typeface="Arial MT"/>
                <a:cs typeface="Arial MT"/>
              </a:rPr>
              <a:t> </a:t>
            </a:r>
            <a:r>
              <a:rPr sz="2800" spc="55" dirty="0">
                <a:latin typeface="Arial MT"/>
                <a:cs typeface="Arial MT"/>
              </a:rPr>
              <a:t>trial</a:t>
            </a:r>
            <a:r>
              <a:rPr sz="2800" spc="2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and</a:t>
            </a:r>
            <a:r>
              <a:rPr sz="2800" spc="240" dirty="0">
                <a:latin typeface="Arial MT"/>
                <a:cs typeface="Arial MT"/>
              </a:rPr>
              <a:t> </a:t>
            </a:r>
            <a:r>
              <a:rPr sz="2800" spc="50" dirty="0">
                <a:latin typeface="Arial MT"/>
                <a:cs typeface="Arial MT"/>
              </a:rPr>
              <a:t>makes</a:t>
            </a:r>
            <a:r>
              <a:rPr sz="2800" spc="240" dirty="0">
                <a:latin typeface="Arial MT"/>
                <a:cs typeface="Arial MT"/>
              </a:rPr>
              <a:t> </a:t>
            </a:r>
            <a:r>
              <a:rPr sz="2800" spc="60" dirty="0">
                <a:latin typeface="Arial MT"/>
                <a:cs typeface="Arial MT"/>
              </a:rPr>
              <a:t>adjustments</a:t>
            </a:r>
            <a:r>
              <a:rPr sz="2800" spc="2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for</a:t>
            </a:r>
            <a:r>
              <a:rPr sz="2800" spc="240" dirty="0">
                <a:latin typeface="Arial MT"/>
                <a:cs typeface="Arial MT"/>
              </a:rPr>
              <a:t> </a:t>
            </a:r>
            <a:r>
              <a:rPr sz="2800" spc="60" dirty="0">
                <a:latin typeface="Arial MT"/>
                <a:cs typeface="Arial MT"/>
              </a:rPr>
              <a:t>subsequent</a:t>
            </a:r>
            <a:r>
              <a:rPr sz="2800" spc="245" dirty="0">
                <a:latin typeface="Arial MT"/>
                <a:cs typeface="Arial MT"/>
              </a:rPr>
              <a:t> </a:t>
            </a:r>
            <a:r>
              <a:rPr sz="2800" spc="50" dirty="0">
                <a:latin typeface="Arial MT"/>
                <a:cs typeface="Arial MT"/>
              </a:rPr>
              <a:t>trials. </a:t>
            </a:r>
            <a:r>
              <a:rPr sz="2800" dirty="0">
                <a:latin typeface="Arial MT"/>
                <a:cs typeface="Arial MT"/>
              </a:rPr>
              <a:t>When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job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is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finished,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you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can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get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summary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all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trials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along </a:t>
            </a:r>
            <a:r>
              <a:rPr sz="2800" spc="90" dirty="0">
                <a:latin typeface="Arial MT"/>
                <a:cs typeface="Arial MT"/>
              </a:rPr>
              <a:t>with</a:t>
            </a:r>
            <a:r>
              <a:rPr sz="2800" spc="295" dirty="0">
                <a:latin typeface="Arial MT"/>
                <a:cs typeface="Arial MT"/>
              </a:rPr>
              <a:t> </a:t>
            </a:r>
            <a:r>
              <a:rPr sz="2800" spc="80" dirty="0">
                <a:latin typeface="Arial MT"/>
                <a:cs typeface="Arial MT"/>
              </a:rPr>
              <a:t>the</a:t>
            </a:r>
            <a:r>
              <a:rPr sz="2800" spc="295" dirty="0">
                <a:latin typeface="Arial MT"/>
                <a:cs typeface="Arial MT"/>
              </a:rPr>
              <a:t> </a:t>
            </a:r>
            <a:r>
              <a:rPr sz="2800" spc="90" dirty="0">
                <a:latin typeface="Arial MT"/>
                <a:cs typeface="Arial MT"/>
              </a:rPr>
              <a:t>most</a:t>
            </a:r>
            <a:r>
              <a:rPr sz="2800" spc="300" dirty="0">
                <a:latin typeface="Arial MT"/>
                <a:cs typeface="Arial MT"/>
              </a:rPr>
              <a:t> </a:t>
            </a:r>
            <a:r>
              <a:rPr sz="2800" spc="105" dirty="0">
                <a:latin typeface="Arial MT"/>
                <a:cs typeface="Arial MT"/>
              </a:rPr>
              <a:t>effective</a:t>
            </a:r>
            <a:r>
              <a:rPr sz="2800" spc="300" dirty="0">
                <a:latin typeface="Arial MT"/>
                <a:cs typeface="Arial MT"/>
              </a:rPr>
              <a:t> </a:t>
            </a:r>
            <a:r>
              <a:rPr sz="2800" spc="114" dirty="0">
                <a:latin typeface="Arial MT"/>
                <a:cs typeface="Arial MT"/>
              </a:rPr>
              <a:t>configuration</a:t>
            </a:r>
            <a:r>
              <a:rPr sz="2800" spc="295" dirty="0">
                <a:latin typeface="Arial MT"/>
                <a:cs typeface="Arial MT"/>
              </a:rPr>
              <a:t> </a:t>
            </a:r>
            <a:r>
              <a:rPr sz="2800" spc="60" dirty="0">
                <a:latin typeface="Arial MT"/>
                <a:cs typeface="Arial MT"/>
              </a:rPr>
              <a:t>of</a:t>
            </a:r>
            <a:r>
              <a:rPr sz="2800" spc="300" dirty="0">
                <a:latin typeface="Arial MT"/>
                <a:cs typeface="Arial MT"/>
              </a:rPr>
              <a:t> </a:t>
            </a:r>
            <a:r>
              <a:rPr sz="2800" spc="105" dirty="0">
                <a:latin typeface="Arial MT"/>
                <a:cs typeface="Arial MT"/>
              </a:rPr>
              <a:t>values</a:t>
            </a:r>
            <a:r>
              <a:rPr sz="2800" spc="310" dirty="0">
                <a:latin typeface="Arial MT"/>
                <a:cs typeface="Arial MT"/>
              </a:rPr>
              <a:t> </a:t>
            </a:r>
            <a:r>
              <a:rPr sz="2800" spc="110" dirty="0">
                <a:latin typeface="Arial MT"/>
                <a:cs typeface="Arial MT"/>
              </a:rPr>
              <a:t>according</a:t>
            </a:r>
            <a:r>
              <a:rPr sz="2800" spc="305" dirty="0">
                <a:latin typeface="Arial MT"/>
                <a:cs typeface="Arial MT"/>
              </a:rPr>
              <a:t> </a:t>
            </a:r>
            <a:r>
              <a:rPr sz="2800" spc="60" dirty="0">
                <a:latin typeface="Arial MT"/>
                <a:cs typeface="Arial MT"/>
              </a:rPr>
              <a:t>to</a:t>
            </a:r>
            <a:r>
              <a:rPr sz="2800" spc="305" dirty="0">
                <a:latin typeface="Arial MT"/>
                <a:cs typeface="Arial MT"/>
              </a:rPr>
              <a:t> </a:t>
            </a:r>
            <a:r>
              <a:rPr sz="2800" spc="60" dirty="0">
                <a:latin typeface="Arial MT"/>
                <a:cs typeface="Arial MT"/>
              </a:rPr>
              <a:t>the </a:t>
            </a:r>
            <a:r>
              <a:rPr sz="2800" dirty="0">
                <a:latin typeface="Arial MT"/>
                <a:cs typeface="Arial MT"/>
              </a:rPr>
              <a:t>criteria</a:t>
            </a:r>
            <a:r>
              <a:rPr sz="2800" spc="-7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you</a:t>
            </a:r>
            <a:r>
              <a:rPr sz="2800" spc="-7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specify.</a:t>
            </a:r>
            <a:endParaRPr sz="28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63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dirty="0"/>
              <a:t>Steps</a:t>
            </a:r>
            <a:r>
              <a:rPr spc="5" dirty="0"/>
              <a:t> </a:t>
            </a:r>
            <a:r>
              <a:rPr dirty="0"/>
              <a:t>to Build a Machine</a:t>
            </a:r>
            <a:r>
              <a:rPr spc="5" dirty="0"/>
              <a:t> </a:t>
            </a:r>
            <a:r>
              <a:rPr dirty="0"/>
              <a:t>Learning </a:t>
            </a:r>
            <a:r>
              <a:rPr spc="-10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8514" y="1203642"/>
            <a:ext cx="9574530" cy="490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6415" indent="-513715">
              <a:lnSpc>
                <a:spcPct val="100000"/>
              </a:lnSpc>
              <a:spcBef>
                <a:spcPts val="105"/>
              </a:spcBef>
              <a:buClr>
                <a:srgbClr val="C00000"/>
              </a:buClr>
              <a:buAutoNum type="arabicPeriod"/>
              <a:tabLst>
                <a:tab pos="526415" algn="l"/>
              </a:tabLst>
            </a:pPr>
            <a:r>
              <a:rPr sz="3200" b="1" dirty="0">
                <a:latin typeface="Arial"/>
                <a:cs typeface="Arial"/>
              </a:rPr>
              <a:t>Data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collection.</a:t>
            </a:r>
            <a:endParaRPr sz="3200" dirty="0">
              <a:latin typeface="Arial"/>
              <a:cs typeface="Arial"/>
            </a:endParaRPr>
          </a:p>
          <a:p>
            <a:pPr marL="526415" indent="-513715">
              <a:lnSpc>
                <a:spcPct val="100000"/>
              </a:lnSpc>
              <a:buClr>
                <a:srgbClr val="C00000"/>
              </a:buClr>
              <a:buAutoNum type="arabicPeriod"/>
              <a:tabLst>
                <a:tab pos="526415" algn="l"/>
              </a:tabLst>
            </a:pPr>
            <a:r>
              <a:rPr sz="3200" b="1" dirty="0">
                <a:latin typeface="Arial"/>
                <a:cs typeface="Arial"/>
              </a:rPr>
              <a:t>Improving</a:t>
            </a:r>
            <a:r>
              <a:rPr sz="3200" b="1" spc="-4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data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quality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(data</a:t>
            </a:r>
            <a:r>
              <a:rPr sz="3200" b="1" spc="-45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preprocessing).</a:t>
            </a:r>
            <a:endParaRPr sz="3200" dirty="0">
              <a:latin typeface="Arial"/>
              <a:cs typeface="Arial"/>
            </a:endParaRPr>
          </a:p>
          <a:p>
            <a:pPr marL="527050" marR="659130" indent="-514350">
              <a:lnSpc>
                <a:spcPct val="100000"/>
              </a:lnSpc>
              <a:buClr>
                <a:srgbClr val="C00000"/>
              </a:buClr>
              <a:buAutoNum type="arabicPeriod"/>
              <a:tabLst>
                <a:tab pos="527050" algn="l"/>
              </a:tabLst>
            </a:pPr>
            <a:r>
              <a:rPr sz="3200" b="1" dirty="0">
                <a:latin typeface="Arial"/>
                <a:cs typeface="Arial"/>
              </a:rPr>
              <a:t>Feature</a:t>
            </a:r>
            <a:r>
              <a:rPr sz="3200" b="1" spc="-6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engineering</a:t>
            </a:r>
            <a:r>
              <a:rPr sz="3200" b="1" spc="-5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(feature</a:t>
            </a:r>
            <a:r>
              <a:rPr sz="3200" b="1" spc="-6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extraction</a:t>
            </a:r>
            <a:r>
              <a:rPr sz="3200" b="1" spc="-55" dirty="0">
                <a:latin typeface="Arial"/>
                <a:cs typeface="Arial"/>
              </a:rPr>
              <a:t> </a:t>
            </a:r>
            <a:r>
              <a:rPr sz="3200" b="1" spc="-25" dirty="0">
                <a:latin typeface="Arial"/>
                <a:cs typeface="Arial"/>
              </a:rPr>
              <a:t>and </a:t>
            </a:r>
            <a:r>
              <a:rPr sz="3200" b="1" dirty="0">
                <a:latin typeface="Arial"/>
                <a:cs typeface="Arial"/>
              </a:rPr>
              <a:t>selection,</a:t>
            </a:r>
            <a:r>
              <a:rPr sz="3200" b="1" spc="-7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dimensionality</a:t>
            </a:r>
            <a:r>
              <a:rPr sz="3200" b="1" spc="-75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reduction).</a:t>
            </a:r>
            <a:endParaRPr sz="3200" dirty="0">
              <a:latin typeface="Arial"/>
              <a:cs typeface="Arial"/>
            </a:endParaRPr>
          </a:p>
          <a:p>
            <a:pPr marL="526415" indent="-513715">
              <a:lnSpc>
                <a:spcPct val="100000"/>
              </a:lnSpc>
              <a:buClr>
                <a:srgbClr val="C00000"/>
              </a:buClr>
              <a:buAutoNum type="arabicPeriod"/>
              <a:tabLst>
                <a:tab pos="526415" algn="l"/>
              </a:tabLst>
            </a:pPr>
            <a:r>
              <a:rPr sz="3200" b="1" dirty="0">
                <a:latin typeface="Arial"/>
                <a:cs typeface="Arial"/>
              </a:rPr>
              <a:t>Splitting</a:t>
            </a:r>
            <a:r>
              <a:rPr sz="3200" b="1" spc="-3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data</a:t>
            </a:r>
            <a:r>
              <a:rPr sz="3200" b="1" spc="-3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into</a:t>
            </a:r>
            <a:r>
              <a:rPr sz="3200" b="1" spc="-3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training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and</a:t>
            </a:r>
            <a:r>
              <a:rPr sz="3200" b="1" spc="-3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evaluation</a:t>
            </a:r>
            <a:r>
              <a:rPr sz="3200" b="1" spc="-35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sets.</a:t>
            </a:r>
            <a:endParaRPr sz="3200" dirty="0">
              <a:latin typeface="Arial"/>
              <a:cs typeface="Arial"/>
            </a:endParaRPr>
          </a:p>
          <a:p>
            <a:pPr marL="526415" indent="-513715">
              <a:lnSpc>
                <a:spcPct val="100000"/>
              </a:lnSpc>
              <a:buClr>
                <a:srgbClr val="C00000"/>
              </a:buClr>
              <a:buAutoNum type="arabicPeriod"/>
              <a:tabLst>
                <a:tab pos="526415" algn="l"/>
              </a:tabLst>
            </a:pPr>
            <a:r>
              <a:rPr sz="3200" b="1" dirty="0">
                <a:latin typeface="Arial"/>
                <a:cs typeface="Arial"/>
              </a:rPr>
              <a:t>Algorithm</a:t>
            </a:r>
            <a:r>
              <a:rPr sz="3200" b="1" spc="-95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selection.</a:t>
            </a:r>
            <a:endParaRPr sz="3200" dirty="0">
              <a:latin typeface="Arial"/>
              <a:cs typeface="Arial"/>
            </a:endParaRPr>
          </a:p>
          <a:p>
            <a:pPr marL="526415" indent="-513715">
              <a:lnSpc>
                <a:spcPct val="100000"/>
              </a:lnSpc>
              <a:buClr>
                <a:srgbClr val="C00000"/>
              </a:buClr>
              <a:buAutoNum type="arabicPeriod"/>
              <a:tabLst>
                <a:tab pos="526415" algn="l"/>
              </a:tabLst>
            </a:pPr>
            <a:r>
              <a:rPr sz="3200" b="1" spc="-10" dirty="0">
                <a:latin typeface="Arial"/>
                <a:cs typeface="Arial"/>
              </a:rPr>
              <a:t>Training.</a:t>
            </a:r>
            <a:endParaRPr sz="3200" dirty="0">
              <a:latin typeface="Arial"/>
              <a:cs typeface="Arial"/>
            </a:endParaRPr>
          </a:p>
          <a:p>
            <a:pPr marL="526415" indent="-513715">
              <a:lnSpc>
                <a:spcPct val="100000"/>
              </a:lnSpc>
              <a:buClr>
                <a:srgbClr val="C00000"/>
              </a:buClr>
              <a:buAutoNum type="arabicPeriod"/>
              <a:tabLst>
                <a:tab pos="526415" algn="l"/>
              </a:tabLst>
            </a:pPr>
            <a:r>
              <a:rPr sz="3200" b="1" dirty="0">
                <a:latin typeface="Arial"/>
                <a:cs typeface="Arial"/>
              </a:rPr>
              <a:t>Evaluation</a:t>
            </a:r>
            <a:r>
              <a:rPr sz="3200" b="1" spc="-7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+</a:t>
            </a:r>
            <a:r>
              <a:rPr sz="3200" b="1" spc="-7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Hyperparameter</a:t>
            </a:r>
            <a:r>
              <a:rPr sz="3200" b="1" spc="-70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tuning.</a:t>
            </a:r>
            <a:endParaRPr sz="3200" dirty="0">
              <a:latin typeface="Arial"/>
              <a:cs typeface="Arial"/>
            </a:endParaRPr>
          </a:p>
          <a:p>
            <a:pPr marL="526415" indent="-513715">
              <a:lnSpc>
                <a:spcPct val="100000"/>
              </a:lnSpc>
              <a:buClr>
                <a:srgbClr val="C00000"/>
              </a:buClr>
              <a:buAutoNum type="arabicPeriod"/>
              <a:tabLst>
                <a:tab pos="526415" algn="l"/>
              </a:tabLst>
            </a:pPr>
            <a:r>
              <a:rPr sz="3200" b="1" spc="-10" dirty="0">
                <a:latin typeface="Arial"/>
                <a:cs typeface="Arial"/>
              </a:rPr>
              <a:t>Testing.</a:t>
            </a:r>
            <a:endParaRPr sz="3200" dirty="0">
              <a:latin typeface="Arial"/>
              <a:cs typeface="Arial"/>
            </a:endParaRPr>
          </a:p>
          <a:p>
            <a:pPr marL="526415" indent="-513715">
              <a:lnSpc>
                <a:spcPct val="100000"/>
              </a:lnSpc>
              <a:buClr>
                <a:srgbClr val="C00000"/>
              </a:buClr>
              <a:buAutoNum type="arabicPeriod"/>
              <a:tabLst>
                <a:tab pos="526415" algn="l"/>
              </a:tabLst>
            </a:pPr>
            <a:r>
              <a:rPr sz="3200" b="1" spc="-10" dirty="0">
                <a:latin typeface="Arial"/>
                <a:cs typeface="Arial"/>
              </a:rPr>
              <a:t>Deployment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0077" y="1348105"/>
            <a:ext cx="1095248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3200" b="1" spc="210" dirty="0">
                <a:solidFill>
                  <a:srgbClr val="C00000"/>
                </a:solidFill>
                <a:latin typeface="Arial"/>
                <a:cs typeface="Arial"/>
              </a:rPr>
              <a:t>Deep</a:t>
            </a:r>
            <a:r>
              <a:rPr sz="3200" b="1" spc="57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240" dirty="0">
                <a:solidFill>
                  <a:srgbClr val="C00000"/>
                </a:solidFill>
                <a:latin typeface="Arial"/>
                <a:cs typeface="Arial"/>
              </a:rPr>
              <a:t>Learning</a:t>
            </a:r>
            <a:r>
              <a:rPr sz="3200" b="1" spc="58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140" dirty="0">
                <a:latin typeface="Arial"/>
                <a:cs typeface="Arial"/>
              </a:rPr>
              <a:t>is</a:t>
            </a:r>
            <a:r>
              <a:rPr sz="3200" b="1" spc="58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</a:t>
            </a:r>
            <a:r>
              <a:rPr sz="3200" b="1" spc="585" dirty="0">
                <a:latin typeface="Arial"/>
                <a:cs typeface="Arial"/>
              </a:rPr>
              <a:t> </a:t>
            </a:r>
            <a:r>
              <a:rPr sz="3200" b="1" spc="245" dirty="0">
                <a:latin typeface="Arial"/>
                <a:cs typeface="Arial"/>
              </a:rPr>
              <a:t>subfield</a:t>
            </a:r>
            <a:r>
              <a:rPr sz="3200" b="1" spc="590" dirty="0">
                <a:latin typeface="Arial"/>
                <a:cs typeface="Arial"/>
              </a:rPr>
              <a:t> </a:t>
            </a:r>
            <a:r>
              <a:rPr sz="3200" b="1" spc="140" dirty="0">
                <a:latin typeface="Arial"/>
                <a:cs typeface="Arial"/>
              </a:rPr>
              <a:t>of</a:t>
            </a:r>
            <a:r>
              <a:rPr sz="3200" b="1" spc="585" dirty="0">
                <a:latin typeface="Arial"/>
                <a:cs typeface="Arial"/>
              </a:rPr>
              <a:t> </a:t>
            </a:r>
            <a:r>
              <a:rPr sz="3200" b="1" spc="240" dirty="0">
                <a:latin typeface="Arial"/>
                <a:cs typeface="Arial"/>
              </a:rPr>
              <a:t>machine</a:t>
            </a:r>
            <a:r>
              <a:rPr sz="3200" b="1" spc="585" dirty="0">
                <a:latin typeface="Arial"/>
                <a:cs typeface="Arial"/>
              </a:rPr>
              <a:t> </a:t>
            </a:r>
            <a:r>
              <a:rPr sz="3200" b="1" spc="235" dirty="0">
                <a:latin typeface="Arial"/>
                <a:cs typeface="Arial"/>
              </a:rPr>
              <a:t>learning </a:t>
            </a:r>
            <a:r>
              <a:rPr sz="3200" b="1" dirty="0">
                <a:latin typeface="Arial"/>
                <a:cs typeface="Arial"/>
              </a:rPr>
              <a:t>concerned</a:t>
            </a:r>
            <a:r>
              <a:rPr sz="3200" b="1" spc="-5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with</a:t>
            </a:r>
            <a:r>
              <a:rPr sz="3200" b="1" spc="-4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algorithms</a:t>
            </a:r>
            <a:r>
              <a:rPr sz="3200" b="1" spc="-4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inspired</a:t>
            </a:r>
            <a:r>
              <a:rPr sz="3200" b="1" spc="-4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by</a:t>
            </a:r>
            <a:r>
              <a:rPr sz="3200" b="1" spc="-4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-4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structure</a:t>
            </a:r>
            <a:r>
              <a:rPr sz="3200" b="1" spc="-45" dirty="0">
                <a:latin typeface="Arial"/>
                <a:cs typeface="Arial"/>
              </a:rPr>
              <a:t> </a:t>
            </a:r>
            <a:r>
              <a:rPr sz="3200" b="1" spc="-25" dirty="0">
                <a:latin typeface="Arial"/>
                <a:cs typeface="Arial"/>
              </a:rPr>
              <a:t>and </a:t>
            </a:r>
            <a:r>
              <a:rPr sz="3200" b="1" dirty="0">
                <a:latin typeface="Arial"/>
                <a:cs typeface="Arial"/>
              </a:rPr>
              <a:t>function</a:t>
            </a:r>
            <a:r>
              <a:rPr sz="3200" b="1" spc="-3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of</a:t>
            </a:r>
            <a:r>
              <a:rPr sz="3200" b="1" spc="-3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-3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brain</a:t>
            </a:r>
            <a:r>
              <a:rPr sz="3200" b="1" spc="-3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called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artificial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neural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networks.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64342" y="312102"/>
            <a:ext cx="36626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D75B6"/>
                </a:solidFill>
                <a:latin typeface="Arial Black"/>
                <a:cs typeface="Arial Black"/>
              </a:rPr>
              <a:t>Deep</a:t>
            </a:r>
            <a:r>
              <a:rPr sz="3600" spc="5" dirty="0">
                <a:solidFill>
                  <a:srgbClr val="2D75B6"/>
                </a:solidFill>
                <a:latin typeface="Arial Black"/>
                <a:cs typeface="Arial Black"/>
              </a:rPr>
              <a:t> </a:t>
            </a:r>
            <a:r>
              <a:rPr sz="3600" spc="-10" dirty="0">
                <a:solidFill>
                  <a:srgbClr val="2D75B6"/>
                </a:solidFill>
                <a:latin typeface="Arial Black"/>
                <a:cs typeface="Arial Black"/>
              </a:rPr>
              <a:t>Learning</a:t>
            </a:r>
            <a:endParaRPr sz="3600" dirty="0">
              <a:latin typeface="Arial Black"/>
              <a:cs typeface="Arial Blac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8728" y="3060046"/>
            <a:ext cx="5067420" cy="310605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64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3430">
              <a:lnSpc>
                <a:spcPct val="100000"/>
              </a:lnSpc>
              <a:spcBef>
                <a:spcPts val="100"/>
              </a:spcBef>
            </a:pPr>
            <a:r>
              <a:rPr dirty="0"/>
              <a:t>Deep</a:t>
            </a:r>
            <a:r>
              <a:rPr spc="15" dirty="0"/>
              <a:t> </a:t>
            </a:r>
            <a:r>
              <a:rPr dirty="0"/>
              <a:t>Learning</a:t>
            </a:r>
            <a:r>
              <a:rPr spc="20" dirty="0"/>
              <a:t> </a:t>
            </a:r>
            <a:r>
              <a:rPr dirty="0"/>
              <a:t>VS</a:t>
            </a:r>
            <a:r>
              <a:rPr spc="20" dirty="0"/>
              <a:t> </a:t>
            </a:r>
            <a:r>
              <a:rPr dirty="0"/>
              <a:t>Machine</a:t>
            </a:r>
            <a:r>
              <a:rPr spc="20" dirty="0"/>
              <a:t> </a:t>
            </a:r>
            <a:r>
              <a:rPr spc="-10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208" y="1377109"/>
            <a:ext cx="10387584" cy="440494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65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66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1485">
              <a:lnSpc>
                <a:spcPct val="100000"/>
              </a:lnSpc>
              <a:spcBef>
                <a:spcPts val="100"/>
              </a:spcBef>
            </a:pPr>
            <a:r>
              <a:rPr dirty="0"/>
              <a:t>Feature</a:t>
            </a:r>
            <a:r>
              <a:rPr spc="-155" dirty="0"/>
              <a:t> </a:t>
            </a:r>
            <a:r>
              <a:rPr spc="-10" dirty="0"/>
              <a:t>extraction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0077" y="1577339"/>
            <a:ext cx="10952480" cy="3438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 MT"/>
                <a:cs typeface="Arial MT"/>
              </a:rPr>
              <a:t>Engineering</a:t>
            </a:r>
            <a:r>
              <a:rPr sz="2800" spc="254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275" dirty="0">
                <a:latin typeface="Arial MT"/>
                <a:cs typeface="Arial MT"/>
              </a:rPr>
              <a:t> </a:t>
            </a:r>
            <a:r>
              <a:rPr sz="2800" spc="45" dirty="0">
                <a:latin typeface="Arial MT"/>
                <a:cs typeface="Arial MT"/>
              </a:rPr>
              <a:t>features</a:t>
            </a:r>
            <a:r>
              <a:rPr sz="2800" spc="27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is</a:t>
            </a:r>
            <a:r>
              <a:rPr sz="2800" spc="27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,</a:t>
            </a:r>
            <a:r>
              <a:rPr sz="2800" spc="28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however,</a:t>
            </a:r>
            <a:r>
              <a:rPr sz="2800" spc="27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27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tedious</a:t>
            </a:r>
            <a:r>
              <a:rPr sz="2800" spc="27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process</a:t>
            </a:r>
            <a:r>
              <a:rPr sz="2800" spc="27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for</a:t>
            </a:r>
            <a:r>
              <a:rPr sz="2800" spc="27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several </a:t>
            </a:r>
            <a:r>
              <a:rPr sz="2800" dirty="0">
                <a:latin typeface="Arial MT"/>
                <a:cs typeface="Arial MT"/>
              </a:rPr>
              <a:t>reasons: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b="1" spc="-25" dirty="0">
                <a:solidFill>
                  <a:srgbClr val="C00000"/>
                </a:solidFill>
                <a:latin typeface="Arial"/>
                <a:cs typeface="Arial"/>
              </a:rPr>
              <a:t>Takes</a:t>
            </a:r>
            <a:r>
              <a:rPr sz="2800" b="1" spc="-7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800" b="1" spc="-7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lot</a:t>
            </a:r>
            <a:r>
              <a:rPr sz="2800" b="1" spc="-6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of</a:t>
            </a:r>
            <a:r>
              <a:rPr sz="2800" b="1" spc="-7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time</a:t>
            </a:r>
            <a:r>
              <a:rPr sz="2800" b="1" spc="-6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 MT"/>
                <a:cs typeface="Arial MT"/>
              </a:rPr>
              <a:t>and</a:t>
            </a:r>
            <a:r>
              <a:rPr sz="2800" spc="-70" dirty="0">
                <a:latin typeface="Arial MT"/>
                <a:cs typeface="Arial MT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Requires</a:t>
            </a:r>
            <a:r>
              <a:rPr sz="2800" b="1" spc="-7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expert</a:t>
            </a:r>
            <a:r>
              <a:rPr sz="2800" b="1" spc="-6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Arial"/>
                <a:cs typeface="Arial"/>
              </a:rPr>
              <a:t>knowledge</a:t>
            </a:r>
            <a:r>
              <a:rPr sz="2800" spc="-10" dirty="0">
                <a:latin typeface="Arial MT"/>
                <a:cs typeface="Arial MT"/>
              </a:rPr>
              <a:t>.</a:t>
            </a:r>
            <a:endParaRPr sz="2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2800" dirty="0">
              <a:latin typeface="Arial MT"/>
              <a:cs typeface="Arial MT"/>
            </a:endParaRPr>
          </a:p>
          <a:p>
            <a:pPr marL="12700" marR="5080" indent="99060">
              <a:lnSpc>
                <a:spcPct val="100000"/>
              </a:lnSpc>
            </a:pPr>
            <a:r>
              <a:rPr sz="2800" dirty="0">
                <a:latin typeface="Arial MT"/>
                <a:cs typeface="Arial MT"/>
              </a:rPr>
              <a:t>For</a:t>
            </a:r>
            <a:r>
              <a:rPr sz="2800" spc="2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learning-based</a:t>
            </a:r>
            <a:r>
              <a:rPr sz="2800" spc="2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applications,</a:t>
            </a:r>
            <a:r>
              <a:rPr sz="2800" spc="27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2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lot</a:t>
            </a:r>
            <a:r>
              <a:rPr sz="2800" spc="27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27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time</a:t>
            </a:r>
            <a:r>
              <a:rPr sz="2800" spc="2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is</a:t>
            </a:r>
            <a:r>
              <a:rPr sz="2800" spc="27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spent</a:t>
            </a:r>
            <a:r>
              <a:rPr sz="2800" spc="27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to</a:t>
            </a:r>
            <a:r>
              <a:rPr sz="2800" spc="27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adjust</a:t>
            </a:r>
            <a:r>
              <a:rPr sz="2800" spc="270" dirty="0">
                <a:latin typeface="Arial MT"/>
                <a:cs typeface="Arial MT"/>
              </a:rPr>
              <a:t> </a:t>
            </a:r>
            <a:r>
              <a:rPr sz="2800" spc="-25" dirty="0">
                <a:latin typeface="Arial MT"/>
                <a:cs typeface="Arial MT"/>
              </a:rPr>
              <a:t>the </a:t>
            </a:r>
            <a:r>
              <a:rPr sz="2800" spc="-10" dirty="0">
                <a:latin typeface="Arial MT"/>
                <a:cs typeface="Arial MT"/>
              </a:rPr>
              <a:t>features.</a:t>
            </a:r>
            <a:endParaRPr sz="2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2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Arial MT"/>
                <a:cs typeface="Arial MT"/>
              </a:rPr>
              <a:t>Extracted</a:t>
            </a:r>
            <a:r>
              <a:rPr sz="2800" spc="18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features</a:t>
            </a:r>
            <a:r>
              <a:rPr sz="2800" spc="18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often</a:t>
            </a:r>
            <a:r>
              <a:rPr sz="2800" spc="18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lack</a:t>
            </a:r>
            <a:r>
              <a:rPr sz="2800" spc="18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195" dirty="0">
                <a:latin typeface="Arial MT"/>
                <a:cs typeface="Arial MT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structural</a:t>
            </a:r>
            <a:r>
              <a:rPr sz="2800" b="1" spc="19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representation</a:t>
            </a:r>
            <a:r>
              <a:rPr sz="2800" b="1" spc="19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latin typeface="Arial MT"/>
                <a:cs typeface="Arial MT"/>
              </a:rPr>
              <a:t>reflecting</a:t>
            </a:r>
            <a:endParaRPr sz="2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abstraction</a:t>
            </a:r>
            <a:r>
              <a:rPr sz="2800" b="1" spc="-7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 MT"/>
                <a:cs typeface="Arial MT"/>
              </a:rPr>
              <a:t>levels</a:t>
            </a:r>
            <a:r>
              <a:rPr sz="2800" spc="-7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-7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problem</a:t>
            </a:r>
            <a:r>
              <a:rPr sz="2800" spc="-7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at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hand.</a:t>
            </a:r>
            <a:endParaRPr sz="28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67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00605">
              <a:lnSpc>
                <a:spcPct val="100000"/>
              </a:lnSpc>
              <a:spcBef>
                <a:spcPts val="100"/>
              </a:spcBef>
            </a:pPr>
            <a:r>
              <a:rPr dirty="0"/>
              <a:t>Representation</a:t>
            </a:r>
            <a:r>
              <a:rPr spc="-155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0077" y="1758950"/>
            <a:ext cx="1095184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437640" algn="l"/>
                <a:tab pos="3714115" algn="l"/>
                <a:tab pos="5012690" algn="l"/>
                <a:tab pos="5644515" algn="l"/>
                <a:tab pos="7768590" algn="l"/>
              </a:tabLst>
            </a:pPr>
            <a:r>
              <a:rPr sz="3600" spc="210" dirty="0">
                <a:latin typeface="Arial MT"/>
                <a:cs typeface="Arial MT"/>
              </a:rPr>
              <a:t>Deep</a:t>
            </a:r>
            <a:r>
              <a:rPr sz="3600" dirty="0">
                <a:latin typeface="Arial MT"/>
                <a:cs typeface="Arial MT"/>
              </a:rPr>
              <a:t>	</a:t>
            </a:r>
            <a:r>
              <a:rPr sz="3600" spc="265" dirty="0">
                <a:latin typeface="Arial MT"/>
                <a:cs typeface="Arial MT"/>
              </a:rPr>
              <a:t>Learning</a:t>
            </a:r>
            <a:r>
              <a:rPr sz="3600" dirty="0">
                <a:latin typeface="Arial MT"/>
                <a:cs typeface="Arial MT"/>
              </a:rPr>
              <a:t>	</a:t>
            </a:r>
            <a:r>
              <a:rPr sz="3600" spc="210" dirty="0">
                <a:latin typeface="Arial MT"/>
                <a:cs typeface="Arial MT"/>
              </a:rPr>
              <a:t>aims</a:t>
            </a:r>
            <a:r>
              <a:rPr sz="3600" dirty="0">
                <a:latin typeface="Arial MT"/>
                <a:cs typeface="Arial MT"/>
              </a:rPr>
              <a:t>	</a:t>
            </a:r>
            <a:r>
              <a:rPr sz="3600" spc="135" dirty="0">
                <a:latin typeface="Arial MT"/>
                <a:cs typeface="Arial MT"/>
              </a:rPr>
              <a:t>at</a:t>
            </a:r>
            <a:r>
              <a:rPr sz="3600" dirty="0">
                <a:latin typeface="Arial MT"/>
                <a:cs typeface="Arial MT"/>
              </a:rPr>
              <a:t>	</a:t>
            </a:r>
            <a:r>
              <a:rPr sz="3600" spc="265" dirty="0">
                <a:latin typeface="Arial MT"/>
                <a:cs typeface="Arial MT"/>
              </a:rPr>
              <a:t>learning</a:t>
            </a:r>
            <a:r>
              <a:rPr sz="3600" dirty="0">
                <a:latin typeface="Arial MT"/>
                <a:cs typeface="Arial MT"/>
              </a:rPr>
              <a:t>	</a:t>
            </a:r>
            <a:r>
              <a:rPr sz="3600" spc="285" dirty="0">
                <a:latin typeface="Arial MT"/>
                <a:cs typeface="Arial MT"/>
              </a:rPr>
              <a:t>automatically </a:t>
            </a:r>
            <a:r>
              <a:rPr sz="3600" dirty="0">
                <a:latin typeface="Arial MT"/>
                <a:cs typeface="Arial MT"/>
              </a:rPr>
              <a:t>representations</a:t>
            </a:r>
            <a:r>
              <a:rPr sz="3600" spc="-5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from</a:t>
            </a:r>
            <a:r>
              <a:rPr sz="3600" spc="-3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large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sets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of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labeled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spc="-10" dirty="0">
                <a:latin typeface="Arial MT"/>
                <a:cs typeface="Arial MT"/>
              </a:rPr>
              <a:t>data:</a:t>
            </a:r>
            <a:endParaRPr sz="3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3600" dirty="0">
              <a:latin typeface="Arial MT"/>
              <a:cs typeface="Arial MT"/>
            </a:endParaRPr>
          </a:p>
          <a:p>
            <a:pPr marL="297815" indent="-285115">
              <a:lnSpc>
                <a:spcPct val="100000"/>
              </a:lnSpc>
              <a:buClr>
                <a:srgbClr val="0D0D0D"/>
              </a:buClr>
              <a:buChar char="•"/>
              <a:tabLst>
                <a:tab pos="297815" algn="l"/>
              </a:tabLst>
            </a:pPr>
            <a:r>
              <a:rPr sz="3600" dirty="0">
                <a:solidFill>
                  <a:srgbClr val="C00000"/>
                </a:solidFill>
                <a:latin typeface="Arial MT"/>
                <a:cs typeface="Arial MT"/>
              </a:rPr>
              <a:t>The</a:t>
            </a:r>
            <a:r>
              <a:rPr sz="3600" spc="-4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C00000"/>
                </a:solidFill>
                <a:latin typeface="Arial MT"/>
                <a:cs typeface="Arial MT"/>
              </a:rPr>
              <a:t>machine</a:t>
            </a:r>
            <a:r>
              <a:rPr sz="3600" spc="-4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C00000"/>
                </a:solidFill>
                <a:latin typeface="Arial MT"/>
                <a:cs typeface="Arial MT"/>
              </a:rPr>
              <a:t>is</a:t>
            </a:r>
            <a:r>
              <a:rPr sz="3600" spc="-4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C00000"/>
                </a:solidFill>
                <a:latin typeface="Arial MT"/>
                <a:cs typeface="Arial MT"/>
              </a:rPr>
              <a:t>powered</a:t>
            </a:r>
            <a:r>
              <a:rPr sz="3600" spc="-3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C00000"/>
                </a:solidFill>
                <a:latin typeface="Arial MT"/>
                <a:cs typeface="Arial MT"/>
              </a:rPr>
              <a:t>with</a:t>
            </a:r>
            <a:r>
              <a:rPr sz="3600" spc="-4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C00000"/>
                </a:solidFill>
                <a:latin typeface="Arial MT"/>
                <a:cs typeface="Arial MT"/>
              </a:rPr>
              <a:t>raw</a:t>
            </a:r>
            <a:r>
              <a:rPr sz="3600" spc="-4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C00000"/>
                </a:solidFill>
                <a:latin typeface="Arial MT"/>
                <a:cs typeface="Arial MT"/>
              </a:rPr>
              <a:t>data.</a:t>
            </a:r>
            <a:endParaRPr sz="3600" dirty="0">
              <a:latin typeface="Arial MT"/>
              <a:cs typeface="Arial MT"/>
            </a:endParaRPr>
          </a:p>
          <a:p>
            <a:pPr marL="297815" indent="-285115">
              <a:lnSpc>
                <a:spcPct val="100000"/>
              </a:lnSpc>
              <a:buClr>
                <a:srgbClr val="0D0D0D"/>
              </a:buClr>
              <a:buChar char="•"/>
              <a:tabLst>
                <a:tab pos="297815" algn="l"/>
              </a:tabLst>
            </a:pPr>
            <a:r>
              <a:rPr sz="3600" dirty="0">
                <a:solidFill>
                  <a:srgbClr val="1D41D4"/>
                </a:solidFill>
                <a:latin typeface="Arial MT"/>
                <a:cs typeface="Arial MT"/>
              </a:rPr>
              <a:t>Automatic</a:t>
            </a:r>
            <a:r>
              <a:rPr sz="3600" spc="-45" dirty="0">
                <a:solidFill>
                  <a:srgbClr val="1D41D4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1D41D4"/>
                </a:solidFill>
                <a:latin typeface="Arial MT"/>
                <a:cs typeface="Arial MT"/>
              </a:rPr>
              <a:t>discovery</a:t>
            </a:r>
            <a:r>
              <a:rPr sz="3600" spc="-40" dirty="0">
                <a:solidFill>
                  <a:srgbClr val="1D41D4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1D41D4"/>
                </a:solidFill>
                <a:latin typeface="Arial MT"/>
                <a:cs typeface="Arial MT"/>
              </a:rPr>
              <a:t>of</a:t>
            </a:r>
            <a:r>
              <a:rPr sz="3600" spc="-40" dirty="0">
                <a:solidFill>
                  <a:srgbClr val="1D41D4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1D41D4"/>
                </a:solidFill>
                <a:latin typeface="Arial MT"/>
                <a:cs typeface="Arial MT"/>
              </a:rPr>
              <a:t>representations.</a:t>
            </a:r>
            <a:endParaRPr sz="36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68</a:t>
            </a:fld>
            <a:endParaRPr spc="-25" dirty="0"/>
          </a:p>
        </p:txBody>
      </p:sp>
      <p:sp>
        <p:nvSpPr>
          <p:cNvPr id="2" name="object 2"/>
          <p:cNvSpPr txBox="1"/>
          <p:nvPr/>
        </p:nvSpPr>
        <p:spPr>
          <a:xfrm>
            <a:off x="620077" y="312102"/>
            <a:ext cx="9100185" cy="4868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5336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D75B6"/>
                </a:solidFill>
                <a:latin typeface="Arial Black"/>
                <a:cs typeface="Arial Black"/>
              </a:rPr>
              <a:t>Deep</a:t>
            </a:r>
            <a:r>
              <a:rPr sz="3600" spc="70" dirty="0">
                <a:solidFill>
                  <a:srgbClr val="2D75B6"/>
                </a:solidFill>
                <a:latin typeface="Arial Black"/>
                <a:cs typeface="Arial Black"/>
              </a:rPr>
              <a:t> </a:t>
            </a:r>
            <a:r>
              <a:rPr sz="3600" dirty="0">
                <a:solidFill>
                  <a:srgbClr val="2D75B6"/>
                </a:solidFill>
                <a:latin typeface="Arial Black"/>
                <a:cs typeface="Arial Black"/>
              </a:rPr>
              <a:t>learning</a:t>
            </a:r>
            <a:r>
              <a:rPr sz="3600" spc="80" dirty="0">
                <a:solidFill>
                  <a:srgbClr val="2D75B6"/>
                </a:solidFill>
                <a:latin typeface="Arial Black"/>
                <a:cs typeface="Arial Black"/>
              </a:rPr>
              <a:t> </a:t>
            </a:r>
            <a:r>
              <a:rPr sz="3600" spc="-10" dirty="0">
                <a:solidFill>
                  <a:srgbClr val="2D75B6"/>
                </a:solidFill>
                <a:latin typeface="Arial Black"/>
                <a:cs typeface="Arial Black"/>
              </a:rPr>
              <a:t>models</a:t>
            </a:r>
            <a:endParaRPr sz="36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3570"/>
              </a:spcBef>
            </a:pPr>
            <a:r>
              <a:rPr sz="3600" b="1" dirty="0">
                <a:solidFill>
                  <a:srgbClr val="C00000"/>
                </a:solidFill>
                <a:latin typeface="Arial"/>
                <a:cs typeface="Arial"/>
              </a:rPr>
              <a:t>Several</a:t>
            </a:r>
            <a:r>
              <a:rPr sz="3600" b="1" spc="-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C00000"/>
                </a:solidFill>
                <a:latin typeface="Arial"/>
                <a:cs typeface="Arial"/>
              </a:rPr>
              <a:t>DL</a:t>
            </a:r>
            <a:r>
              <a:rPr sz="3600" b="1" spc="-1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C00000"/>
                </a:solidFill>
                <a:latin typeface="Arial"/>
                <a:cs typeface="Arial"/>
              </a:rPr>
              <a:t>models</a:t>
            </a:r>
            <a:r>
              <a:rPr sz="3600" b="1" spc="-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C00000"/>
                </a:solidFill>
                <a:latin typeface="Arial"/>
                <a:cs typeface="Arial"/>
              </a:rPr>
              <a:t>have</a:t>
            </a:r>
            <a:r>
              <a:rPr sz="3600" b="1" spc="-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C00000"/>
                </a:solidFill>
                <a:latin typeface="Arial"/>
                <a:cs typeface="Arial"/>
              </a:rPr>
              <a:t>been</a:t>
            </a:r>
            <a:r>
              <a:rPr sz="3600" b="1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C00000"/>
                </a:solidFill>
                <a:latin typeface="Arial"/>
                <a:cs typeface="Arial"/>
              </a:rPr>
              <a:t>proposed</a:t>
            </a:r>
            <a:r>
              <a:rPr sz="3600" b="1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600" b="1" spc="-50" dirty="0">
                <a:solidFill>
                  <a:srgbClr val="C00000"/>
                </a:solidFill>
                <a:latin typeface="Arial"/>
                <a:cs typeface="Arial"/>
              </a:rPr>
              <a:t>:</a:t>
            </a:r>
            <a:endParaRPr sz="3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3600" dirty="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buClr>
                <a:srgbClr val="0D0D0D"/>
              </a:buClr>
              <a:buChar char="•"/>
              <a:tabLst>
                <a:tab pos="297815" algn="l"/>
              </a:tabLst>
            </a:pPr>
            <a:r>
              <a:rPr sz="3600" dirty="0">
                <a:latin typeface="Arial MT"/>
                <a:cs typeface="Arial MT"/>
              </a:rPr>
              <a:t>Autoencoders</a:t>
            </a:r>
            <a:r>
              <a:rPr sz="3600" spc="-65" dirty="0">
                <a:latin typeface="Arial MT"/>
                <a:cs typeface="Arial MT"/>
              </a:rPr>
              <a:t> </a:t>
            </a:r>
            <a:r>
              <a:rPr sz="3600" spc="-10" dirty="0">
                <a:latin typeface="Arial MT"/>
                <a:cs typeface="Arial MT"/>
              </a:rPr>
              <a:t>(Aes)</a:t>
            </a:r>
            <a:endParaRPr sz="3600" dirty="0">
              <a:latin typeface="Arial MT"/>
              <a:cs typeface="Arial MT"/>
            </a:endParaRPr>
          </a:p>
          <a:p>
            <a:pPr marL="297815" indent="-285115">
              <a:lnSpc>
                <a:spcPct val="100000"/>
              </a:lnSpc>
              <a:buClr>
                <a:srgbClr val="0D0D0D"/>
              </a:buClr>
              <a:buChar char="•"/>
              <a:tabLst>
                <a:tab pos="297815" algn="l"/>
              </a:tabLst>
            </a:pPr>
            <a:r>
              <a:rPr sz="3600" dirty="0">
                <a:latin typeface="Arial MT"/>
                <a:cs typeface="Arial MT"/>
              </a:rPr>
              <a:t>Deep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belief</a:t>
            </a:r>
            <a:r>
              <a:rPr sz="3600" spc="-4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networks</a:t>
            </a:r>
            <a:r>
              <a:rPr sz="3600" spc="-35" dirty="0">
                <a:latin typeface="Arial MT"/>
                <a:cs typeface="Arial MT"/>
              </a:rPr>
              <a:t> </a:t>
            </a:r>
            <a:r>
              <a:rPr sz="3600" spc="-10" dirty="0">
                <a:latin typeface="Arial MT"/>
                <a:cs typeface="Arial MT"/>
              </a:rPr>
              <a:t>(DBNs)</a:t>
            </a:r>
            <a:endParaRPr sz="3600" dirty="0">
              <a:latin typeface="Arial MT"/>
              <a:cs typeface="Arial MT"/>
            </a:endParaRPr>
          </a:p>
          <a:p>
            <a:pPr marL="297815" indent="-285115">
              <a:lnSpc>
                <a:spcPct val="100000"/>
              </a:lnSpc>
              <a:buClr>
                <a:srgbClr val="0D0D0D"/>
              </a:buClr>
              <a:buChar char="•"/>
              <a:tabLst>
                <a:tab pos="297815" algn="l"/>
              </a:tabLst>
            </a:pPr>
            <a:r>
              <a:rPr sz="3600" dirty="0">
                <a:latin typeface="Arial MT"/>
                <a:cs typeface="Arial MT"/>
              </a:rPr>
              <a:t>Convolutional</a:t>
            </a:r>
            <a:r>
              <a:rPr sz="3600" spc="-5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neural</a:t>
            </a:r>
            <a:r>
              <a:rPr sz="3600" spc="-5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networks</a:t>
            </a:r>
            <a:r>
              <a:rPr sz="3600" spc="-60" dirty="0">
                <a:latin typeface="Arial MT"/>
                <a:cs typeface="Arial MT"/>
              </a:rPr>
              <a:t> </a:t>
            </a:r>
            <a:r>
              <a:rPr sz="3600" spc="-10" dirty="0">
                <a:latin typeface="Arial MT"/>
                <a:cs typeface="Arial MT"/>
              </a:rPr>
              <a:t>(CNNs).</a:t>
            </a:r>
            <a:endParaRPr sz="3600" dirty="0">
              <a:latin typeface="Arial MT"/>
              <a:cs typeface="Arial MT"/>
            </a:endParaRPr>
          </a:p>
          <a:p>
            <a:pPr marL="297815" indent="-285115">
              <a:lnSpc>
                <a:spcPct val="100000"/>
              </a:lnSpc>
              <a:buClr>
                <a:srgbClr val="0D0D0D"/>
              </a:buClr>
              <a:buChar char="•"/>
              <a:tabLst>
                <a:tab pos="297815" algn="l"/>
              </a:tabLst>
            </a:pPr>
            <a:r>
              <a:rPr sz="3600" dirty="0">
                <a:latin typeface="Arial MT"/>
                <a:cs typeface="Arial MT"/>
              </a:rPr>
              <a:t>Recurrent</a:t>
            </a:r>
            <a:r>
              <a:rPr sz="3600" spc="-5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neural</a:t>
            </a:r>
            <a:r>
              <a:rPr sz="3600" spc="-4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networks</a:t>
            </a:r>
            <a:r>
              <a:rPr sz="3600" spc="-55" dirty="0">
                <a:latin typeface="Arial MT"/>
                <a:cs typeface="Arial MT"/>
              </a:rPr>
              <a:t> </a:t>
            </a:r>
            <a:r>
              <a:rPr sz="3600" spc="-10" dirty="0">
                <a:latin typeface="Arial MT"/>
                <a:cs typeface="Arial MT"/>
              </a:rPr>
              <a:t>(RNNs).</a:t>
            </a:r>
            <a:endParaRPr sz="3600" dirty="0">
              <a:latin typeface="Arial MT"/>
              <a:cs typeface="Arial MT"/>
            </a:endParaRPr>
          </a:p>
          <a:p>
            <a:pPr marL="297815" indent="-285115">
              <a:lnSpc>
                <a:spcPct val="100000"/>
              </a:lnSpc>
              <a:buClr>
                <a:srgbClr val="0D0D0D"/>
              </a:buClr>
              <a:buChar char="•"/>
              <a:tabLst>
                <a:tab pos="297815" algn="l"/>
              </a:tabLst>
            </a:pPr>
            <a:r>
              <a:rPr sz="3600" dirty="0">
                <a:latin typeface="Arial MT"/>
                <a:cs typeface="Arial MT"/>
              </a:rPr>
              <a:t>Generative</a:t>
            </a:r>
            <a:r>
              <a:rPr sz="3600" spc="-6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adversial</a:t>
            </a:r>
            <a:r>
              <a:rPr sz="3600" spc="-6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networks</a:t>
            </a:r>
            <a:r>
              <a:rPr sz="3600" spc="-6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(GANs),</a:t>
            </a:r>
            <a:r>
              <a:rPr sz="3600" spc="-60" dirty="0">
                <a:latin typeface="Arial MT"/>
                <a:cs typeface="Arial MT"/>
              </a:rPr>
              <a:t> </a:t>
            </a:r>
            <a:r>
              <a:rPr sz="3600" spc="-20" dirty="0">
                <a:latin typeface="Arial MT"/>
                <a:cs typeface="Arial MT"/>
              </a:rPr>
              <a:t>etc.</a:t>
            </a:r>
            <a:endParaRPr sz="3600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2290">
              <a:lnSpc>
                <a:spcPct val="100000"/>
              </a:lnSpc>
              <a:spcBef>
                <a:spcPts val="100"/>
              </a:spcBef>
            </a:pPr>
            <a:r>
              <a:rPr dirty="0"/>
              <a:t>Convolutional</a:t>
            </a:r>
            <a:r>
              <a:rPr spc="-80" dirty="0"/>
              <a:t> </a:t>
            </a:r>
            <a:r>
              <a:rPr dirty="0"/>
              <a:t>neural</a:t>
            </a:r>
            <a:r>
              <a:rPr spc="-70" dirty="0"/>
              <a:t> </a:t>
            </a:r>
            <a:r>
              <a:rPr dirty="0"/>
              <a:t>networks</a:t>
            </a:r>
            <a:r>
              <a:rPr spc="-65" dirty="0"/>
              <a:t> </a:t>
            </a:r>
            <a:r>
              <a:rPr spc="-10" dirty="0"/>
              <a:t>(CNNs)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495" y="1345691"/>
            <a:ext cx="11111484" cy="46634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69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60805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Why</a:t>
            </a:r>
            <a:r>
              <a:rPr sz="4000" spc="15" dirty="0"/>
              <a:t> </a:t>
            </a:r>
            <a:r>
              <a:rPr sz="4000" dirty="0"/>
              <a:t>Use</a:t>
            </a:r>
            <a:r>
              <a:rPr sz="4000" spc="20" dirty="0"/>
              <a:t> </a:t>
            </a:r>
            <a:r>
              <a:rPr sz="4000" dirty="0"/>
              <a:t>Machine</a:t>
            </a:r>
            <a:r>
              <a:rPr sz="4000" spc="20" dirty="0"/>
              <a:t> </a:t>
            </a:r>
            <a:r>
              <a:rPr sz="4000" spc="-10" dirty="0"/>
              <a:t>Learning?</a:t>
            </a:r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3416" y="1107947"/>
            <a:ext cx="9228593" cy="41518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3090" y="5367654"/>
            <a:ext cx="109524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2400" b="1" i="1" spc="20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i="1" spc="55" dirty="0">
                <a:solidFill>
                  <a:srgbClr val="C00000"/>
                </a:solidFill>
                <a:latin typeface="Arial"/>
                <a:cs typeface="Arial"/>
              </a:rPr>
              <a:t>traditional</a:t>
            </a:r>
            <a:r>
              <a:rPr sz="2400" b="1" i="1" spc="20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i="1" spc="50" dirty="0">
                <a:solidFill>
                  <a:srgbClr val="C00000"/>
                </a:solidFill>
                <a:latin typeface="Arial"/>
                <a:cs typeface="Arial"/>
              </a:rPr>
              <a:t>approach.</a:t>
            </a:r>
            <a:r>
              <a:rPr sz="2400" b="1" i="1" spc="20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404040"/>
                </a:solidFill>
                <a:latin typeface="Arial"/>
                <a:cs typeface="Arial"/>
              </a:rPr>
              <a:t>If</a:t>
            </a:r>
            <a:r>
              <a:rPr sz="2400" b="1" i="1" spc="2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sz="2400" b="1" i="1" spc="204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spc="50" dirty="0">
                <a:solidFill>
                  <a:srgbClr val="404040"/>
                </a:solidFill>
                <a:latin typeface="Arial"/>
                <a:cs typeface="Arial"/>
              </a:rPr>
              <a:t>problem</a:t>
            </a:r>
            <a:r>
              <a:rPr sz="2400" b="1" i="1" spc="2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404040"/>
                </a:solidFill>
                <a:latin typeface="Arial"/>
                <a:cs typeface="Arial"/>
              </a:rPr>
              <a:t>is</a:t>
            </a:r>
            <a:r>
              <a:rPr sz="2400" b="1" i="1" spc="2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404040"/>
                </a:solidFill>
                <a:latin typeface="Arial"/>
                <a:cs typeface="Arial"/>
              </a:rPr>
              <a:t>not</a:t>
            </a:r>
            <a:r>
              <a:rPr sz="2400" b="1" i="1" spc="2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spc="55" dirty="0">
                <a:solidFill>
                  <a:srgbClr val="404040"/>
                </a:solidFill>
                <a:latin typeface="Arial"/>
                <a:cs typeface="Arial"/>
              </a:rPr>
              <a:t>trivial,</a:t>
            </a:r>
            <a:r>
              <a:rPr sz="2400" b="1" i="1" spc="2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404040"/>
                </a:solidFill>
                <a:latin typeface="Arial"/>
                <a:cs typeface="Arial"/>
              </a:rPr>
              <a:t>your</a:t>
            </a:r>
            <a:r>
              <a:rPr sz="2400" b="1" i="1" spc="2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spc="50" dirty="0">
                <a:solidFill>
                  <a:srgbClr val="404040"/>
                </a:solidFill>
                <a:latin typeface="Arial"/>
                <a:cs typeface="Arial"/>
              </a:rPr>
              <a:t>program</a:t>
            </a:r>
            <a:r>
              <a:rPr sz="2400" b="1" i="1" spc="2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spc="30" dirty="0">
                <a:solidFill>
                  <a:srgbClr val="404040"/>
                </a:solidFill>
                <a:latin typeface="Arial"/>
                <a:cs typeface="Arial"/>
              </a:rPr>
              <a:t>will </a:t>
            </a:r>
            <a:r>
              <a:rPr sz="2400" b="1" i="1" dirty="0">
                <a:solidFill>
                  <a:srgbClr val="404040"/>
                </a:solidFill>
                <a:latin typeface="Arial"/>
                <a:cs typeface="Arial"/>
              </a:rPr>
              <a:t>likely</a:t>
            </a:r>
            <a:r>
              <a:rPr sz="2400" b="1" i="1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404040"/>
                </a:solidFill>
                <a:latin typeface="Arial"/>
                <a:cs typeface="Arial"/>
              </a:rPr>
              <a:t>become</a:t>
            </a:r>
            <a:r>
              <a:rPr sz="2400" b="1" i="1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2400" b="1" i="1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404040"/>
                </a:solidFill>
                <a:latin typeface="Arial"/>
                <a:cs typeface="Arial"/>
              </a:rPr>
              <a:t>long</a:t>
            </a:r>
            <a:r>
              <a:rPr sz="2400" b="1" i="1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404040"/>
                </a:solidFill>
                <a:latin typeface="Arial"/>
                <a:cs typeface="Arial"/>
              </a:rPr>
              <a:t>list</a:t>
            </a:r>
            <a:r>
              <a:rPr sz="2400" b="1" i="1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404040"/>
                </a:solidFill>
                <a:latin typeface="Arial"/>
                <a:cs typeface="Arial"/>
              </a:rPr>
              <a:t>of</a:t>
            </a:r>
            <a:r>
              <a:rPr sz="2400" b="1" i="1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404040"/>
                </a:solidFill>
                <a:latin typeface="Arial"/>
                <a:cs typeface="Arial"/>
              </a:rPr>
              <a:t>complex</a:t>
            </a:r>
            <a:r>
              <a:rPr sz="2400" b="1" i="1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404040"/>
                </a:solidFill>
                <a:latin typeface="Arial"/>
                <a:cs typeface="Arial"/>
              </a:rPr>
              <a:t>rules</a:t>
            </a:r>
            <a:r>
              <a:rPr sz="2400" b="1" i="1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404040"/>
                </a:solidFill>
                <a:latin typeface="Arial"/>
                <a:cs typeface="Arial"/>
              </a:rPr>
              <a:t>pretty</a:t>
            </a:r>
            <a:r>
              <a:rPr sz="2400" b="1" i="1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404040"/>
                </a:solidFill>
                <a:latin typeface="Arial"/>
                <a:cs typeface="Arial"/>
              </a:rPr>
              <a:t>hard</a:t>
            </a:r>
            <a:r>
              <a:rPr sz="2400" b="1" i="1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sz="2400" b="1" i="1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spc="-10" dirty="0">
                <a:solidFill>
                  <a:srgbClr val="404040"/>
                </a:solidFill>
                <a:latin typeface="Arial"/>
                <a:cs typeface="Arial"/>
              </a:rPr>
              <a:t>maintain.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2290">
              <a:lnSpc>
                <a:spcPct val="100000"/>
              </a:lnSpc>
              <a:spcBef>
                <a:spcPts val="100"/>
              </a:spcBef>
            </a:pPr>
            <a:r>
              <a:rPr dirty="0"/>
              <a:t>Convolutional</a:t>
            </a:r>
            <a:r>
              <a:rPr spc="-80" dirty="0"/>
              <a:t> </a:t>
            </a:r>
            <a:r>
              <a:rPr dirty="0"/>
              <a:t>neural</a:t>
            </a:r>
            <a:r>
              <a:rPr spc="-70" dirty="0"/>
              <a:t> </a:t>
            </a:r>
            <a:r>
              <a:rPr dirty="0"/>
              <a:t>networks</a:t>
            </a:r>
            <a:r>
              <a:rPr spc="-65" dirty="0"/>
              <a:t> </a:t>
            </a:r>
            <a:r>
              <a:rPr spc="-10" dirty="0"/>
              <a:t>(CNNs)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9197" y="1593814"/>
            <a:ext cx="6915573" cy="46049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70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2290">
              <a:lnSpc>
                <a:spcPct val="100000"/>
              </a:lnSpc>
              <a:spcBef>
                <a:spcPts val="100"/>
              </a:spcBef>
            </a:pPr>
            <a:r>
              <a:rPr dirty="0"/>
              <a:t>Convolutional</a:t>
            </a:r>
            <a:r>
              <a:rPr spc="-80" dirty="0"/>
              <a:t> </a:t>
            </a:r>
            <a:r>
              <a:rPr dirty="0"/>
              <a:t>neural</a:t>
            </a:r>
            <a:r>
              <a:rPr spc="-70" dirty="0"/>
              <a:t> </a:t>
            </a:r>
            <a:r>
              <a:rPr dirty="0"/>
              <a:t>networks</a:t>
            </a:r>
            <a:r>
              <a:rPr spc="-65" dirty="0"/>
              <a:t> </a:t>
            </a:r>
            <a:r>
              <a:rPr spc="-10" dirty="0"/>
              <a:t>(CNNs)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5232" y="1132332"/>
            <a:ext cx="7095276" cy="494994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71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2290">
              <a:lnSpc>
                <a:spcPct val="100000"/>
              </a:lnSpc>
              <a:spcBef>
                <a:spcPts val="100"/>
              </a:spcBef>
            </a:pPr>
            <a:r>
              <a:rPr dirty="0"/>
              <a:t>Convolutional</a:t>
            </a:r>
            <a:r>
              <a:rPr spc="-80" dirty="0"/>
              <a:t> </a:t>
            </a:r>
            <a:r>
              <a:rPr dirty="0"/>
              <a:t>neural</a:t>
            </a:r>
            <a:r>
              <a:rPr spc="-70" dirty="0"/>
              <a:t> </a:t>
            </a:r>
            <a:r>
              <a:rPr dirty="0"/>
              <a:t>networks</a:t>
            </a:r>
            <a:r>
              <a:rPr spc="-65" dirty="0"/>
              <a:t> </a:t>
            </a:r>
            <a:r>
              <a:rPr spc="-10" dirty="0"/>
              <a:t>(CNNs)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477" y="1360704"/>
            <a:ext cx="11000502" cy="48755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72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2290">
              <a:lnSpc>
                <a:spcPct val="100000"/>
              </a:lnSpc>
              <a:spcBef>
                <a:spcPts val="100"/>
              </a:spcBef>
            </a:pPr>
            <a:r>
              <a:rPr dirty="0"/>
              <a:t>Convolutional</a:t>
            </a:r>
            <a:r>
              <a:rPr spc="-80" dirty="0"/>
              <a:t> </a:t>
            </a:r>
            <a:r>
              <a:rPr dirty="0"/>
              <a:t>neural</a:t>
            </a:r>
            <a:r>
              <a:rPr spc="-70" dirty="0"/>
              <a:t> </a:t>
            </a:r>
            <a:r>
              <a:rPr dirty="0"/>
              <a:t>networks</a:t>
            </a:r>
            <a:r>
              <a:rPr spc="-65" dirty="0"/>
              <a:t> </a:t>
            </a:r>
            <a:r>
              <a:rPr spc="-10" dirty="0"/>
              <a:t>(CNNs)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019" y="1737360"/>
            <a:ext cx="11109960" cy="3810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73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74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2725" y="1901507"/>
            <a:ext cx="9227185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68245" marR="5080" indent="-2455545">
              <a:lnSpc>
                <a:spcPct val="100000"/>
              </a:lnSpc>
              <a:spcBef>
                <a:spcPts val="105"/>
              </a:spcBef>
            </a:pPr>
            <a:r>
              <a:rPr sz="8000" b="1" dirty="0">
                <a:solidFill>
                  <a:srgbClr val="C00000"/>
                </a:solidFill>
                <a:latin typeface="Arial"/>
                <a:cs typeface="Arial"/>
              </a:rPr>
              <a:t>Thank</a:t>
            </a:r>
            <a:r>
              <a:rPr sz="80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8000" b="1" dirty="0">
                <a:solidFill>
                  <a:srgbClr val="C00000"/>
                </a:solidFill>
                <a:latin typeface="Arial"/>
                <a:cs typeface="Arial"/>
              </a:rPr>
              <a:t>you</a:t>
            </a:r>
            <a:r>
              <a:rPr sz="80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8000" b="1" dirty="0">
                <a:solidFill>
                  <a:srgbClr val="C00000"/>
                </a:solidFill>
                <a:latin typeface="Arial"/>
                <a:cs typeface="Arial"/>
              </a:rPr>
              <a:t>for</a:t>
            </a:r>
            <a:r>
              <a:rPr sz="8000" b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8000" b="1" spc="-20" dirty="0">
                <a:solidFill>
                  <a:srgbClr val="C00000"/>
                </a:solidFill>
                <a:latin typeface="Arial"/>
                <a:cs typeface="Arial"/>
              </a:rPr>
              <a:t>your </a:t>
            </a:r>
            <a:r>
              <a:rPr sz="8000" b="1" spc="-10" dirty="0">
                <a:solidFill>
                  <a:srgbClr val="C00000"/>
                </a:solidFill>
                <a:latin typeface="Arial"/>
                <a:cs typeface="Arial"/>
              </a:rPr>
              <a:t>attention</a:t>
            </a:r>
            <a:r>
              <a:rPr lang="en-IN" sz="8000" b="1" spc="-10" dirty="0">
                <a:solidFill>
                  <a:srgbClr val="C00000"/>
                </a:solidFill>
                <a:latin typeface="Arial"/>
                <a:cs typeface="Arial"/>
              </a:rPr>
              <a:t>!</a:t>
            </a:r>
            <a:endParaRPr sz="80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60805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Why</a:t>
            </a:r>
            <a:r>
              <a:rPr sz="4000" spc="15" dirty="0"/>
              <a:t> </a:t>
            </a:r>
            <a:r>
              <a:rPr sz="4000" dirty="0"/>
              <a:t>Use</a:t>
            </a:r>
            <a:r>
              <a:rPr sz="4000" spc="20" dirty="0"/>
              <a:t> </a:t>
            </a:r>
            <a:r>
              <a:rPr sz="4000" dirty="0"/>
              <a:t>Machine</a:t>
            </a:r>
            <a:r>
              <a:rPr sz="4000" spc="20" dirty="0"/>
              <a:t> </a:t>
            </a:r>
            <a:r>
              <a:rPr sz="4000" spc="-10" dirty="0"/>
              <a:t>Learning?</a:t>
            </a:r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4919" y="920496"/>
            <a:ext cx="9605772" cy="459638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3090" y="5507354"/>
            <a:ext cx="109524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i="1" spc="100" dirty="0">
                <a:solidFill>
                  <a:srgbClr val="C00000"/>
                </a:solidFill>
                <a:latin typeface="Arial"/>
                <a:cs typeface="Arial"/>
              </a:rPr>
              <a:t>Machine</a:t>
            </a:r>
            <a:r>
              <a:rPr sz="2400" b="1" i="1" spc="26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i="1" spc="105" dirty="0">
                <a:solidFill>
                  <a:srgbClr val="C00000"/>
                </a:solidFill>
                <a:latin typeface="Arial"/>
                <a:cs typeface="Arial"/>
              </a:rPr>
              <a:t>Learning</a:t>
            </a:r>
            <a:r>
              <a:rPr sz="2400" b="1" i="1" spc="26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i="1" spc="105" dirty="0">
                <a:solidFill>
                  <a:srgbClr val="C00000"/>
                </a:solidFill>
                <a:latin typeface="Arial"/>
                <a:cs typeface="Arial"/>
              </a:rPr>
              <a:t>approach</a:t>
            </a:r>
            <a:r>
              <a:rPr sz="2400" b="1" i="1" spc="105" dirty="0">
                <a:latin typeface="Arial"/>
                <a:cs typeface="Arial"/>
              </a:rPr>
              <a:t>.</a:t>
            </a:r>
            <a:r>
              <a:rPr sz="2400" b="1" i="1" spc="270" dirty="0">
                <a:latin typeface="Arial"/>
                <a:cs typeface="Arial"/>
              </a:rPr>
              <a:t> </a:t>
            </a:r>
            <a:r>
              <a:rPr sz="2400" b="1" i="1" spc="75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sz="2400" b="1" i="1" spc="2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spc="100" dirty="0">
                <a:solidFill>
                  <a:srgbClr val="404040"/>
                </a:solidFill>
                <a:latin typeface="Arial"/>
                <a:cs typeface="Arial"/>
              </a:rPr>
              <a:t>program</a:t>
            </a:r>
            <a:r>
              <a:rPr sz="2400" b="1" i="1" spc="2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spc="55" dirty="0">
                <a:solidFill>
                  <a:srgbClr val="404040"/>
                </a:solidFill>
                <a:latin typeface="Arial"/>
                <a:cs typeface="Arial"/>
              </a:rPr>
              <a:t>is</a:t>
            </a:r>
            <a:r>
              <a:rPr sz="2400" b="1" i="1" spc="28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spc="90" dirty="0">
                <a:solidFill>
                  <a:srgbClr val="404040"/>
                </a:solidFill>
                <a:latin typeface="Arial"/>
                <a:cs typeface="Arial"/>
              </a:rPr>
              <a:t>much</a:t>
            </a:r>
            <a:r>
              <a:rPr sz="2400" b="1" i="1" spc="2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spc="90" dirty="0">
                <a:solidFill>
                  <a:srgbClr val="404040"/>
                </a:solidFill>
                <a:latin typeface="Arial"/>
                <a:cs typeface="Arial"/>
              </a:rPr>
              <a:t>shorter,</a:t>
            </a:r>
            <a:r>
              <a:rPr sz="2400" b="1" i="1" spc="28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spc="100" dirty="0">
                <a:solidFill>
                  <a:srgbClr val="404040"/>
                </a:solidFill>
                <a:latin typeface="Arial"/>
                <a:cs typeface="Arial"/>
              </a:rPr>
              <a:t>easier</a:t>
            </a:r>
            <a:r>
              <a:rPr sz="2400" b="1" i="1" spc="2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spc="35" dirty="0">
                <a:solidFill>
                  <a:srgbClr val="404040"/>
                </a:solidFill>
                <a:latin typeface="Arial"/>
                <a:cs typeface="Arial"/>
              </a:rPr>
              <a:t>to </a:t>
            </a:r>
            <a:r>
              <a:rPr sz="2400" b="1" i="1" dirty="0">
                <a:solidFill>
                  <a:srgbClr val="404040"/>
                </a:solidFill>
                <a:latin typeface="Arial"/>
                <a:cs typeface="Arial"/>
              </a:rPr>
              <a:t>maintain,</a:t>
            </a:r>
            <a:r>
              <a:rPr sz="2400" b="1" i="1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sz="2400" b="1" i="1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404040"/>
                </a:solidFill>
                <a:latin typeface="Arial"/>
                <a:cs typeface="Arial"/>
              </a:rPr>
              <a:t>most</a:t>
            </a:r>
            <a:r>
              <a:rPr sz="2400" b="1" i="1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404040"/>
                </a:solidFill>
                <a:latin typeface="Arial"/>
                <a:cs typeface="Arial"/>
              </a:rPr>
              <a:t>likely</a:t>
            </a:r>
            <a:r>
              <a:rPr sz="2400" b="1" i="1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404040"/>
                </a:solidFill>
                <a:latin typeface="Arial"/>
                <a:cs typeface="Arial"/>
              </a:rPr>
              <a:t>more</a:t>
            </a:r>
            <a:r>
              <a:rPr sz="2400" b="1" i="1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400" b="1" i="1" spc="-10" dirty="0">
                <a:solidFill>
                  <a:srgbClr val="404040"/>
                </a:solidFill>
                <a:latin typeface="Arial"/>
                <a:cs typeface="Arial"/>
              </a:rPr>
              <a:t>accurate.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60805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Why</a:t>
            </a:r>
            <a:r>
              <a:rPr sz="4000" spc="15" dirty="0"/>
              <a:t> </a:t>
            </a:r>
            <a:r>
              <a:rPr sz="4000" dirty="0"/>
              <a:t>Use</a:t>
            </a:r>
            <a:r>
              <a:rPr sz="4000" spc="20" dirty="0"/>
              <a:t> </a:t>
            </a:r>
            <a:r>
              <a:rPr sz="4000" dirty="0"/>
              <a:t>Machine</a:t>
            </a:r>
            <a:r>
              <a:rPr sz="4000" spc="20" dirty="0"/>
              <a:t> </a:t>
            </a:r>
            <a:r>
              <a:rPr sz="4000" spc="-10" dirty="0"/>
              <a:t>Learning?</a:t>
            </a:r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5691" y="1139952"/>
            <a:ext cx="9362812" cy="43769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75889" y="5650229"/>
            <a:ext cx="6086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Arial"/>
                <a:cs typeface="Arial"/>
              </a:rPr>
              <a:t>Machine</a:t>
            </a:r>
            <a:r>
              <a:rPr sz="2400" b="1" i="1" spc="-5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Learning</a:t>
            </a:r>
            <a:r>
              <a:rPr sz="2400" b="1" i="1" spc="-5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can</a:t>
            </a:r>
            <a:r>
              <a:rPr sz="2400" b="1" i="1" spc="-5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help</a:t>
            </a:r>
            <a:r>
              <a:rPr sz="2400" b="1" i="1" spc="-5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humans</a:t>
            </a:r>
            <a:r>
              <a:rPr sz="2400" b="1" i="1" spc="-50" dirty="0">
                <a:latin typeface="Arial"/>
                <a:cs typeface="Arial"/>
              </a:rPr>
              <a:t> </a:t>
            </a:r>
            <a:r>
              <a:rPr sz="2400" b="1" i="1" spc="-10" dirty="0">
                <a:latin typeface="Arial"/>
                <a:cs typeface="Arial"/>
              </a:rPr>
              <a:t>learn.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12615" y="6438041"/>
            <a:ext cx="336677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 Bharati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rebuchet MS"/>
                <a:cs typeface="Trebuchet MS"/>
              </a:rPr>
              <a:t>soumedhikbharati@gmail.com</a:t>
            </a:r>
            <a:r>
              <a:rPr sz="1200" dirty="0">
                <a:solidFill>
                  <a:srgbClr val="888888"/>
                </a:solidFill>
                <a:latin typeface="Trebuchet MS"/>
                <a:cs typeface="Trebuchet MS"/>
              </a:rPr>
              <a:t>-</a:t>
            </a:r>
            <a:r>
              <a:rPr sz="1200" spc="-90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</TotalTime>
  <Words>3932</Words>
  <Application>Microsoft Office PowerPoint</Application>
  <PresentationFormat>Widescreen</PresentationFormat>
  <Paragraphs>399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Arial Black</vt:lpstr>
      <vt:lpstr>Arial MT</vt:lpstr>
      <vt:lpstr>Georgia</vt:lpstr>
      <vt:lpstr>Trebuchet MS</vt:lpstr>
      <vt:lpstr>Office Theme</vt:lpstr>
      <vt:lpstr>PowerPoint Presentation</vt:lpstr>
      <vt:lpstr>What Is Artificial Intelligence?</vt:lpstr>
      <vt:lpstr>Subdomains of Artificial Intelligence</vt:lpstr>
      <vt:lpstr>What Is Machine Learning?</vt:lpstr>
      <vt:lpstr>What Does Learning Mean?</vt:lpstr>
      <vt:lpstr>Timeline of Machine Learning</vt:lpstr>
      <vt:lpstr>Why Use Machine Learning?</vt:lpstr>
      <vt:lpstr>Why Use Machine Learning?</vt:lpstr>
      <vt:lpstr>Why Use Machine Learning?</vt:lpstr>
      <vt:lpstr>Why Use Machine Learning?</vt:lpstr>
      <vt:lpstr>Applications of Machine Learning</vt:lpstr>
      <vt:lpstr>Applications of Machine Learning</vt:lpstr>
      <vt:lpstr>How to get started with ML</vt:lpstr>
      <vt:lpstr>How to get started with ML</vt:lpstr>
      <vt:lpstr>Machine Learning Vocabulary 1</vt:lpstr>
      <vt:lpstr>Machine Learning Vocabulary 2</vt:lpstr>
      <vt:lpstr>Types of Machine Learning Systems</vt:lpstr>
      <vt:lpstr>Types of Machine Learning Systems</vt:lpstr>
      <vt:lpstr>Types of Machine Learning Systems</vt:lpstr>
      <vt:lpstr>Types of Machine Learning Systems</vt:lpstr>
      <vt:lpstr>Types of Machine Learning Systems</vt:lpstr>
      <vt:lpstr>Types of Machine Learning Systems</vt:lpstr>
      <vt:lpstr>Types of Machine Learning Systems</vt:lpstr>
      <vt:lpstr>Types of Machine Learning Systems</vt:lpstr>
      <vt:lpstr>Types of Machine Learning Systems</vt:lpstr>
      <vt:lpstr>Types of Machine Learning Systems</vt:lpstr>
      <vt:lpstr>Types of Machine Learning Systems</vt:lpstr>
      <vt:lpstr>Types of Machine Learning Systems</vt:lpstr>
      <vt:lpstr>Types of Machine Learning Systems</vt:lpstr>
      <vt:lpstr>Types of Machine Learning Systems</vt:lpstr>
      <vt:lpstr>Instance-Based VS Model-Based Learning</vt:lpstr>
      <vt:lpstr>Instance-Based VS Model-Based Learning</vt:lpstr>
      <vt:lpstr>Instance-Based VS Model-Based Learning</vt:lpstr>
      <vt:lpstr>Loss Function</vt:lpstr>
      <vt:lpstr>Machine Learning Vocabulary 3</vt:lpstr>
      <vt:lpstr>In Summary</vt:lpstr>
      <vt:lpstr>Main Challenges of Machine Learning</vt:lpstr>
      <vt:lpstr>Main Challenges of Machine Learning 1- Database</vt:lpstr>
      <vt:lpstr>Main Challenges of Machine Learning 1- Database</vt:lpstr>
      <vt:lpstr>Main Challenges of Machine Learning 1- Database</vt:lpstr>
      <vt:lpstr>Main Challenges of Machine Learning 1- Database</vt:lpstr>
      <vt:lpstr>Main Challenges of Machine Learning 1- Database</vt:lpstr>
      <vt:lpstr>Main Challenges of Machine Learning 2- Algorithm</vt:lpstr>
      <vt:lpstr>Main Challenges of Machine Learning 2- Algorithm</vt:lpstr>
      <vt:lpstr>Main Challenges of Machine Learning 2- Algorithm</vt:lpstr>
      <vt:lpstr>Main Challenges of Machine Learning 2- Algorithm</vt:lpstr>
      <vt:lpstr>How to Avoid Underfitting and Overfitting</vt:lpstr>
      <vt:lpstr>Common Classification Model Evaluation Metrics : Confusion Matrix</vt:lpstr>
      <vt:lpstr>Common Classification Model Evaluation metrics : Main Metrics</vt:lpstr>
      <vt:lpstr>Common Classification Model Evaluation metrics : Main Metrics</vt:lpstr>
      <vt:lpstr>Common Regression Model Evaluation metrics : Mean Absolute Error</vt:lpstr>
      <vt:lpstr>Common Regression Model Evaluation metrics : Mean Square Error</vt:lpstr>
      <vt:lpstr>Common Regression Model Evaluation metrics : Mean Absolute Percentage Error</vt:lpstr>
      <vt:lpstr>Common Regression Model Evaluation metrics : Mean Percentage Error</vt:lpstr>
      <vt:lpstr>Testing and Validating</vt:lpstr>
      <vt:lpstr>Testing and Validating : Cross-Validation</vt:lpstr>
      <vt:lpstr>Testing and Validating : Cross-Validation</vt:lpstr>
      <vt:lpstr>Boosting</vt:lpstr>
      <vt:lpstr>Boosting</vt:lpstr>
      <vt:lpstr>Voting Classifiers</vt:lpstr>
      <vt:lpstr>Dimensionality Reduction</vt:lpstr>
      <vt:lpstr>Hyperparameter Tuning</vt:lpstr>
      <vt:lpstr>Steps to Build a Machine Learning System</vt:lpstr>
      <vt:lpstr>PowerPoint Presentation</vt:lpstr>
      <vt:lpstr>Deep Learning VS Machine Learning</vt:lpstr>
      <vt:lpstr>Feature extraction</vt:lpstr>
      <vt:lpstr>Representation learning</vt:lpstr>
      <vt:lpstr>PowerPoint Presentation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description/>
  <cp:lastModifiedBy>Soumedhik Bharati</cp:lastModifiedBy>
  <cp:revision>2</cp:revision>
  <dcterms:created xsi:type="dcterms:W3CDTF">2024-12-31T04:50:45Z</dcterms:created>
  <dcterms:modified xsi:type="dcterms:W3CDTF">2024-12-31T04:59:48Z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2020-04-11T00:00:00Z</vt:filetime>
  </property>
  <property fmtid="{D5CDD505-2E9C-101B-9397-08002B2CF9AE}" pid="3" name="Creator">
    <vt:lpwstr>WPS Presentation</vt:lpwstr>
  </property>
  <property fmtid="{D5CDD505-2E9C-101B-9397-08002B2CF9AE}" pid="4" name="LastSaved">
    <vt:filetime>2024-12-31T00:00:00Z</vt:filetime>
  </property>
  <property fmtid="{D5CDD505-2E9C-101B-9397-08002B2CF9AE}" pid="5" name="SourceModified">
    <vt:lpwstr>D:20200411164553+15'45'</vt:lpwstr>
  </property>
</Properties>
</file>